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5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7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764704"/>
            <a:ext cx="7175351" cy="597666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Февраль.</a:t>
            </a:r>
            <a:b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Дуют </a:t>
            </a: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ветры в феврале, 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Воют в трубах громко. 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Змейкой мчится по земле 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Легкая поземка. 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Поднимаясь, мчатся вдаль 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Самолетов звенья.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празднует февраль</a:t>
            </a:r>
            <a:b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 </a:t>
            </a: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рожденье</a:t>
            </a: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(С.Маршак)</a:t>
            </a:r>
            <a:r>
              <a:rPr lang="ru-RU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Хор Русской Армии - Служить России (vk.com armychoir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92" y="6512169"/>
            <a:ext cx="3048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6314">
        <p14:switch dir="r"/>
      </p:transition>
    </mc:Choice>
    <mc:Fallback xmlns="">
      <p:transition spd="slow" advClick="0" advTm="6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1" cy="685800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effectLst/>
              </a:rPr>
              <a:t>Задачи Воздушно-космических сил: отражение агрессии в воздушно-космической сфере и защита от ударов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противника; </a:t>
            </a:r>
            <a:r>
              <a:rPr lang="ru-RU" sz="2000" dirty="0">
                <a:solidFill>
                  <a:srgbClr val="0070C0"/>
                </a:solidFill>
                <a:effectLst/>
              </a:rPr>
              <a:t>поражение объектов и войск противника с применением обычных, высокоточных и ядерных боеприпасов;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наблюдение </a:t>
            </a:r>
            <a:r>
              <a:rPr lang="ru-RU" sz="2000" dirty="0">
                <a:solidFill>
                  <a:srgbClr val="0070C0"/>
                </a:solidFill>
                <a:effectLst/>
              </a:rPr>
              <a:t>за космическими объектами и выявление угроз в адрес России в космосе и из космоса, а при необходимости — парирование таких угроз; осуществление запусков космических аппаратов на орбиты, управление спутниковыми системами военного и двойного назначения в полёте и применение отдельных из них в интересах обеспечения войск необходимой информацией; поддержание в установленном составе и готовности к применению спутниковых систем военного и двойного назначения, средств их запуска и управления и ряд других задач.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endParaRPr lang="ru-RU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3074" name="Picture 2" descr="C:\Users\Родик\Desktop\Новая папка\в кос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61245"/>
            <a:ext cx="833955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6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554">
        <p:split orient="vert"/>
      </p:transition>
    </mc:Choice>
    <mc:Fallback xmlns="">
      <p:transition spd="slow" advClick="0" advTm="85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3" cy="6480720"/>
          </a:xfrm>
        </p:spPr>
        <p:txBody>
          <a:bodyPr/>
          <a:lstStyle/>
          <a:p>
            <a:pPr algn="ctr"/>
            <a:r>
              <a:rPr lang="ru-RU" sz="5400" dirty="0">
                <a:solidFill>
                  <a:schemeClr val="accent1">
                    <a:lumMod val="75000"/>
                  </a:schemeClr>
                </a:solidFill>
                <a:effectLst/>
              </a:rPr>
              <a:t>Рода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войск</a:t>
            </a:r>
            <a:b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  <a:effectLst/>
              </a:rPr>
              <a:t>Вооруженных Сил Российской Федерации </a:t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566">
        <p:split orient="vert"/>
      </p:transition>
    </mc:Choice>
    <mc:Fallback xmlns="">
      <p:transition spd="slow" advClick="0" advTm="35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1" cy="6480720"/>
          </a:xfrm>
        </p:spPr>
        <p:txBody>
          <a:bodyPr/>
          <a:lstStyle/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Сухопутные войска состоят из нескольких родов войск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784">
        <p:split orient="vert"/>
      </p:transition>
    </mc:Choice>
    <mc:Fallback xmlns="">
      <p:transition spd="slow" advClick="0" advTm="378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8928992" cy="6552728"/>
          </a:xfrm>
        </p:spPr>
        <p:txBody>
          <a:bodyPr/>
          <a:lstStyle/>
          <a:p>
            <a:pPr algn="l"/>
            <a:r>
              <a:rPr lang="ru-RU" sz="2000" dirty="0">
                <a:effectLst/>
              </a:rPr>
              <a:t>Военно-морской флот РФ подразделяются на следующие рода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7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889">
        <p:split orient="vert"/>
      </p:transition>
    </mc:Choice>
    <mc:Fallback xmlns="">
      <p:transition spd="slow" advClick="0" advTm="48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6957392"/>
          </a:xfrm>
        </p:spPr>
        <p:txBody>
          <a:bodyPr/>
          <a:lstStyle/>
          <a:p>
            <a:pPr algn="ctr"/>
            <a:r>
              <a:rPr lang="ru-RU" sz="1800" dirty="0">
                <a:effectLst/>
              </a:rPr>
              <a:t>В</a:t>
            </a:r>
            <a:r>
              <a:rPr lang="ru-RU" sz="1800" dirty="0" smtClean="0">
                <a:effectLst/>
              </a:rPr>
              <a:t>  </a:t>
            </a:r>
            <a:r>
              <a:rPr lang="ru-RU" sz="1800" dirty="0">
                <a:effectLst/>
              </a:rPr>
              <a:t>Вооруженных </a:t>
            </a:r>
            <a:r>
              <a:rPr lang="ru-RU" sz="1800" dirty="0" smtClean="0">
                <a:effectLst/>
              </a:rPr>
              <a:t>Силах РФ </a:t>
            </a:r>
            <a:r>
              <a:rPr lang="ru-RU" sz="1800" dirty="0">
                <a:effectLst/>
              </a:rPr>
              <a:t>имеются отдельные рода войск, которые находятся в прямом подчинении Верховного главнокомандующего (Президента) и Генерального штаба: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- Ракетные войска стратегического назначения являются сухопутным компонентом стратегических ядерных сил и предназначены для сдерживания возможной ядерной агрессии и поражения важных объектов противника ударами межконтинентальных баллистических ракет.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- Воздушно-десантные войска выполняют охват противника по воздуху, парализуют управление армии и тыла, захватывают и уничтожают элементы высокоточного оружия, срывают развертывание резервов врага, а также обеспечивают поддержку своих войск на отдельных направлениях, блокирование и уничтожение вражеского воздушного десанта и др.</a:t>
            </a:r>
            <a:br>
              <a:rPr lang="ru-RU" sz="1800" dirty="0">
                <a:effectLst/>
              </a:rPr>
            </a:br>
            <a:endParaRPr lang="ru-RU" sz="1800" dirty="0"/>
          </a:p>
        </p:txBody>
      </p:sp>
      <p:pic>
        <p:nvPicPr>
          <p:cNvPr id="4098" name="Picture 2" descr="C:\Users\Родик\Desktop\Новая папка\рак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" y="3697090"/>
            <a:ext cx="4608512" cy="31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одик\Desktop\Новая папка\деса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97090"/>
            <a:ext cx="4427984" cy="315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412">
        <p:split orient="vert"/>
      </p:transition>
    </mc:Choice>
    <mc:Fallback xmlns="">
      <p:transition spd="slow" advClick="0" advTm="1141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64904"/>
            <a:ext cx="8928992" cy="2446208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/>
              </a:rPr>
              <a:t>Разнообразие родов войск и видов Вооруженных Сил РФ, их  взаимодополняющие функции позволяют выполнить главную задачу — обеспечение безопасности Родины.</a:t>
            </a:r>
          </a:p>
        </p:txBody>
      </p:sp>
    </p:spTree>
    <p:extLst>
      <p:ext uri="{BB962C8B-B14F-4D97-AF65-F5344CB8AC3E}">
        <p14:creationId xmlns:p14="http://schemas.microsoft.com/office/powerpoint/2010/main" val="3511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656">
        <p:split orient="vert"/>
      </p:transition>
    </mc:Choice>
    <mc:Fallback xmlns="">
      <p:transition spd="slow" advClick="0" advTm="965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/>
            <a:r>
              <a:rPr lang="ru-RU" sz="2400" dirty="0" smtClean="0">
                <a:effectLst/>
              </a:rPr>
              <a:t>Познавательная викторина 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■ Солдат, охраняющий рубежи Родины.  Ответ</a:t>
            </a:r>
            <a:r>
              <a:rPr lang="en-US" sz="1800" dirty="0" smtClean="0">
                <a:effectLst/>
              </a:rPr>
              <a:t>:</a:t>
            </a:r>
            <a:r>
              <a:rPr lang="ru-RU" sz="1800" dirty="0" smtClean="0">
                <a:effectLst/>
              </a:rPr>
              <a:t> </a:t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■ Бывает сторожевая, походная, пограничная. </a:t>
            </a:r>
            <a:r>
              <a:rPr lang="ru-RU" sz="1800" dirty="0" smtClean="0">
                <a:effectLst/>
              </a:rPr>
              <a:t> Ответ</a:t>
            </a:r>
            <a:r>
              <a:rPr lang="en-US" sz="1800" dirty="0" smtClean="0">
                <a:effectLst/>
              </a:rPr>
              <a:t>:</a:t>
            </a: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800" dirty="0">
                <a:effectLst/>
              </a:rPr>
              <a:t>■ Укрытие, из которого солдаты стреляют. </a:t>
            </a:r>
            <a:r>
              <a:rPr lang="ru-RU" sz="1800" dirty="0" smtClean="0">
                <a:effectLst/>
              </a:rPr>
              <a:t>Ответ</a:t>
            </a:r>
            <a:r>
              <a:rPr lang="en-US" sz="1800" dirty="0" smtClean="0">
                <a:effectLst/>
              </a:rPr>
              <a:t>: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■ Воинское подразделение, несущее охрану.  Ответ: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■ Место расположения войск к бою</a:t>
            </a:r>
            <a:r>
              <a:rPr lang="ru-RU" sz="1800" dirty="0" smtClean="0">
                <a:effectLst/>
              </a:rPr>
              <a:t>.  </a:t>
            </a:r>
            <a:r>
              <a:rPr lang="ru-RU" sz="1800" dirty="0">
                <a:effectLst/>
              </a:rPr>
              <a:t>Ответ: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800" dirty="0">
                <a:effectLst/>
              </a:rPr>
              <a:t>■ Краткий доклад военнослужащего старшему по званию. </a:t>
            </a:r>
            <a:r>
              <a:rPr lang="ru-RU" sz="1800" dirty="0" smtClean="0">
                <a:effectLst/>
              </a:rPr>
              <a:t>Ответ</a:t>
            </a:r>
            <a:r>
              <a:rPr lang="en-US" sz="1800" dirty="0" smtClean="0">
                <a:effectLst/>
              </a:rPr>
              <a:t>: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800" dirty="0">
                <a:effectLst/>
              </a:rPr>
              <a:t>■ Солдатское пальто. Ответ: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 smtClean="0">
                <a:effectLst/>
              </a:rPr>
              <a:t>■ </a:t>
            </a:r>
            <a:r>
              <a:rPr lang="ru-RU" sz="1800" dirty="0">
                <a:effectLst/>
              </a:rPr>
              <a:t>Место, где можно пострелять по </a:t>
            </a:r>
            <a:r>
              <a:rPr lang="ru-RU" sz="1800" dirty="0" smtClean="0">
                <a:effectLst/>
              </a:rPr>
              <a:t>мишеням. Ответ</a:t>
            </a:r>
            <a:r>
              <a:rPr lang="en-US" sz="1800" dirty="0" smtClean="0">
                <a:effectLst/>
              </a:rPr>
              <a:t>:</a:t>
            </a: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800" dirty="0" smtClean="0">
                <a:effectLst/>
              </a:rPr>
              <a:t>■ </a:t>
            </a:r>
            <a:r>
              <a:rPr lang="ru-RU" sz="1800" dirty="0">
                <a:effectLst/>
              </a:rPr>
              <a:t>Торжественный смотр войск. </a:t>
            </a:r>
            <a:r>
              <a:rPr lang="ru-RU" sz="1800" dirty="0" smtClean="0">
                <a:effectLst/>
              </a:rPr>
              <a:t>Ответ	</a:t>
            </a:r>
            <a:r>
              <a:rPr lang="en-US" sz="1800" dirty="0" smtClean="0">
                <a:effectLst/>
              </a:rPr>
              <a:t>: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800" dirty="0" smtClean="0">
                <a:effectLst/>
              </a:rPr>
              <a:t>■ Мужское имя и </a:t>
            </a:r>
            <a:r>
              <a:rPr lang="ru-RU" sz="1800" dirty="0">
                <a:effectLst/>
              </a:rPr>
              <a:t>пулемет в гражданскую войну. </a:t>
            </a:r>
            <a:r>
              <a:rPr lang="ru-RU" sz="1800" dirty="0" smtClean="0">
                <a:effectLst/>
              </a:rPr>
              <a:t> Ответ</a:t>
            </a:r>
            <a:r>
              <a:rPr lang="en-US" sz="1800" dirty="0" smtClean="0">
                <a:effectLst/>
              </a:rPr>
              <a:t>:</a:t>
            </a:r>
            <a:r>
              <a:rPr lang="ru-RU" sz="1800" dirty="0" smtClean="0">
                <a:effectLst/>
              </a:rPr>
              <a:t>                                               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 rot="10800000">
            <a:off x="5758796" y="712167"/>
            <a:ext cx="172819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Пограничник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0800000">
            <a:off x="6516216" y="1249045"/>
            <a:ext cx="1584176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Застава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6762079" y="5229200"/>
            <a:ext cx="1656184" cy="2753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Максим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>
            <a:off x="6082832" y="1691945"/>
            <a:ext cx="1080120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Окоп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6366035" y="2276872"/>
            <a:ext cx="13681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Караул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10800000">
            <a:off x="5329420" y="2852936"/>
            <a:ext cx="1186796" cy="2149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Позиция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7758608" y="3344683"/>
            <a:ext cx="1403648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Рапорт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3645898" y="3789040"/>
            <a:ext cx="1152128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Шинель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6366036" y="4274781"/>
            <a:ext cx="792088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Тир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4798027" y="4725144"/>
            <a:ext cx="1062786" cy="258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Парад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8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583">
        <p:split orient="vert"/>
      </p:transition>
    </mc:Choice>
    <mc:Fallback xmlns="">
      <p:transition spd="slow" advClick="0" advTm="95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754">
        <p:split orient="vert"/>
      </p:transition>
    </mc:Choice>
    <mc:Fallback xmlns="">
      <p:transition spd="slow" advClick="0" advTm="127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24944"/>
            <a:ext cx="6512511" cy="1143000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Презентацию подготовила библиотекарь МБУК Родионово-Несветайского района «МЦБ»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</a:rPr>
              <a:t>Авиловского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отдела </a:t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Савченко Е.Н.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7399">
        <p:split orient="vert"/>
      </p:transition>
    </mc:Choice>
    <mc:Fallback xmlns="">
      <p:transition spd="slow" advClick="0" advTm="173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85415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effectLst/>
              </a:rPr>
              <a:t>В 1922-м, 23 февраля было объявлено "Днем Красной Армии". Позднее праздник переименовали в "День Советской Армии", армия стала называться Советской, а 23 февраля стали ежегодно отмечать в СССР как всенародный праздник - День Советской Армии и Военно-Морского Флота. Уже в наши дни праздник переименовали в "День Защитника Отечества", а армию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стали называть-Российской</a:t>
            </a:r>
            <a:r>
              <a:rPr lang="ru-RU" sz="2000" dirty="0">
                <a:effectLst/>
              </a:rPr>
              <a:t>.</a:t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1026" name="Picture 2" descr="C:\Users\Родик\Desktop\Новая папка\23_feb_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7930852" cy="42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9034">
        <p:split orient="vert"/>
      </p:transition>
    </mc:Choice>
    <mc:Fallback xmlns="">
      <p:transition spd="slow" advClick="0" advTm="903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8784976" cy="6624736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0070C0"/>
                </a:solidFill>
                <a:effectLst/>
              </a:rPr>
              <a:t>Российская Армия - это вооруженные силы нашей Родины, которые защищают ее независимость и свободу. В вооруженные силы РФ входят: сухопутные войска, военно-воздушные силы, ракетные войска стратегического назначения, военно-морской флот, войска противовоздушной обороны страны</a:t>
            </a:r>
            <a:r>
              <a:rPr lang="ru-RU" sz="2400" dirty="0" smtClean="0">
                <a:solidFill>
                  <a:srgbClr val="0070C0"/>
                </a:solidFill>
                <a:effectLst/>
              </a:rPr>
              <a:t>.</a:t>
            </a:r>
            <a:br>
              <a:rPr lang="ru-RU" sz="2400" dirty="0" smtClean="0">
                <a:solidFill>
                  <a:srgbClr val="0070C0"/>
                </a:solidFill>
                <a:effectLst/>
              </a:rPr>
            </a:br>
            <a:r>
              <a:rPr lang="ru-RU" sz="2400" dirty="0">
                <a:solidFill>
                  <a:srgbClr val="0070C0"/>
                </a:solidFill>
                <a:effectLst/>
              </a:rPr>
              <a:t/>
            </a:r>
            <a:br>
              <a:rPr lang="ru-RU" sz="2400" dirty="0">
                <a:solidFill>
                  <a:srgbClr val="0070C0"/>
                </a:solidFill>
                <a:effectLst/>
              </a:rPr>
            </a:br>
            <a:r>
              <a:rPr lang="ru-RU" sz="2400" dirty="0">
                <a:solidFill>
                  <a:srgbClr val="0070C0"/>
                </a:solidFill>
                <a:effectLst/>
              </a:rPr>
              <a:t>Само слово Армия произошло от латинского - "</a:t>
            </a:r>
            <a:r>
              <a:rPr lang="ru-RU" sz="2400" dirty="0" err="1">
                <a:solidFill>
                  <a:srgbClr val="0070C0"/>
                </a:solidFill>
                <a:effectLst/>
              </a:rPr>
              <a:t>арма</a:t>
            </a:r>
            <a:r>
              <a:rPr lang="ru-RU" sz="2400" dirty="0">
                <a:solidFill>
                  <a:srgbClr val="0070C0"/>
                </a:solidFill>
                <a:effectLst/>
              </a:rPr>
              <a:t>" - "оружие" </a:t>
            </a:r>
            <a:br>
              <a:rPr lang="ru-RU" sz="2400" dirty="0">
                <a:solidFill>
                  <a:srgbClr val="0070C0"/>
                </a:solidFill>
                <a:effectLst/>
              </a:rPr>
            </a:br>
            <a:endParaRPr lang="ru-RU" sz="2400" dirty="0">
              <a:solidFill>
                <a:srgbClr val="0070C0"/>
              </a:solidFill>
              <a:effectLst/>
            </a:endParaRPr>
          </a:p>
        </p:txBody>
      </p:sp>
      <p:pic>
        <p:nvPicPr>
          <p:cNvPr id="5122" name="Picture 2" descr="C:\Users\Родик\Desktop\Новая папка\армияя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86409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827">
        <p:split orient="vert"/>
      </p:transition>
    </mc:Choice>
    <mc:Fallback xmlns="">
      <p:transition spd="slow" advClick="0" advTm="78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5" cy="655272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effectLst/>
              </a:rPr>
              <a:t>Армия России с начала существования государства являлась жизненно необходимой его составляющей. Датой создания Вооруженных Сил Российской Федерации считается 7 мая 1992 года.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 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Именно в этот день был издан Указ Президента, который регламентирует создание ВС РФ для защиты свободы и независимости России, обеспечения её безопасности и суверенитета. Организация Вооруженных Сил имеет четкую структуру, включающую несколько видов и родов войск.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endParaRPr lang="ru-RU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 descr="C:\Users\Родик\Desktop\Новая папка\у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8064896" cy="277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283">
        <p:split orient="vert"/>
      </p:transition>
    </mc:Choice>
    <mc:Fallback xmlns="">
      <p:transition spd="slow" advClick="0" advTm="72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641">
        <p:split orient="vert"/>
      </p:transition>
    </mc:Choice>
    <mc:Fallback xmlns="">
      <p:transition spd="slow" advClick="0" advTm="86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624736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70C0"/>
                </a:solidFill>
                <a:effectLst/>
              </a:rPr>
              <a:t>Виды войск Вооруженных Сил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>России.</a:t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В </a:t>
            </a:r>
            <a:r>
              <a:rPr lang="ru-RU" sz="2800" dirty="0">
                <a:solidFill>
                  <a:srgbClr val="0070C0"/>
                </a:solidFill>
                <a:effectLst/>
              </a:rPr>
              <a:t>армии России в зависимости от местоположения (среды), где проводятся боевые действия, установлено следующее разделение на виды войск (сил):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-Сухопутные </a:t>
            </a:r>
            <a:r>
              <a:rPr lang="ru-RU" sz="2800" dirty="0">
                <a:solidFill>
                  <a:srgbClr val="0070C0"/>
                </a:solidFill>
                <a:effectLst/>
              </a:rPr>
              <a:t>войска;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-Военно-морской </a:t>
            </a:r>
            <a:r>
              <a:rPr lang="ru-RU" sz="2800" dirty="0">
                <a:solidFill>
                  <a:srgbClr val="0070C0"/>
                </a:solidFill>
                <a:effectLst/>
              </a:rPr>
              <a:t>флот; </a:t>
            </a:r>
            <a:r>
              <a:rPr lang="ru-RU" sz="28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</a:rPr>
              <a:t>-Воздушно-космические </a:t>
            </a:r>
            <a:r>
              <a:rPr lang="ru-RU" sz="2800" dirty="0">
                <a:solidFill>
                  <a:srgbClr val="0070C0"/>
                </a:solidFill>
                <a:effectLst/>
              </a:rPr>
              <a:t>силы.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</a:endParaRPr>
          </a:p>
        </p:txBody>
      </p:sp>
      <p:pic>
        <p:nvPicPr>
          <p:cNvPr id="3074" name="Picture 2" descr="C:\Users\Родик\Desktop\Новая папка\сух 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291581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одик\Desktop\Новая папка\вм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05064"/>
            <a:ext cx="331236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Родик\Desktop\Новая папка\кос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915816" cy="26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888">
        <p:split orient="vert"/>
      </p:transition>
    </mc:Choice>
    <mc:Fallback xmlns="">
      <p:transition spd="slow" advClick="0" advTm="58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20472" cy="6480720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/>
              </a:rPr>
              <a:t>Основные задачи Сухопутных войск </a:t>
            </a:r>
            <a:r>
              <a:rPr lang="en-US" sz="1800" dirty="0" smtClean="0">
                <a:solidFill>
                  <a:srgbClr val="0070C0"/>
                </a:solidFill>
                <a:effectLst/>
              </a:rPr>
              <a:t>:</a:t>
            </a:r>
            <a:r>
              <a:rPr lang="ru-RU" sz="1800" dirty="0">
                <a:solidFill>
                  <a:srgbClr val="0070C0"/>
                </a:solidFill>
                <a:effectLst/>
              </a:rPr>
              <a:t> </a:t>
            </a:r>
            <a:br>
              <a:rPr lang="ru-RU" sz="1800" dirty="0">
                <a:solidFill>
                  <a:srgbClr val="0070C0"/>
                </a:solidFill>
                <a:effectLst/>
              </a:rPr>
            </a:br>
            <a:r>
              <a:rPr lang="ru-RU" sz="2000" dirty="0">
                <a:solidFill>
                  <a:srgbClr val="0070C0"/>
                </a:solidFill>
                <a:effectLst/>
              </a:rPr>
              <a:t>В мирное время 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Сухопутные войска</a:t>
            </a:r>
            <a:r>
              <a:rPr lang="ru-RU" sz="2000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sz="2000" dirty="0">
                <a:solidFill>
                  <a:srgbClr val="0070C0"/>
                </a:solidFill>
                <a:effectLst/>
              </a:rPr>
              <a:t>поддерживают боевой потенциал и высокий уровень подготовки личного состава; обеспечивают готовность для оперативного и мобилизационного развертывания; занимаются подготовкой центров управления и подразделений к ведению боевых действий; создают запасы вооружения, боевой техники, материальных средств; участвуют в миротворческих миссиях; принимают участие в ликвидации последствий аварий, катастроф и стихийных бедствий.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endParaRPr lang="ru-RU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26" name="Picture 2" descr="C:\Users\Родик\Desktop\Новая папка\с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6" y="3284984"/>
            <a:ext cx="80858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802">
        <p:split orient="vert"/>
      </p:transition>
    </mc:Choice>
    <mc:Fallback xmlns="">
      <p:transition spd="slow" advClick="0" advTm="78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0"/>
            <a:ext cx="8770524" cy="6858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0070C0"/>
                </a:solidFill>
                <a:effectLst/>
              </a:rPr>
              <a:t>В угрожаемый период </a:t>
            </a:r>
            <a:r>
              <a:rPr lang="ru-RU" sz="2400" dirty="0">
                <a:solidFill>
                  <a:srgbClr val="0070C0"/>
                </a:solidFill>
                <a:effectLst/>
              </a:rPr>
              <a:t>С</a:t>
            </a:r>
            <a:r>
              <a:rPr lang="ru-RU" sz="2400" dirty="0" smtClean="0">
                <a:solidFill>
                  <a:srgbClr val="0070C0"/>
                </a:solidFill>
                <a:effectLst/>
              </a:rPr>
              <a:t>ухопутные войска </a:t>
            </a:r>
            <a:r>
              <a:rPr lang="ru-RU" sz="2400" dirty="0">
                <a:solidFill>
                  <a:srgbClr val="0070C0"/>
                </a:solidFill>
                <a:effectLst/>
              </a:rPr>
              <a:t>выполняют несколько иные задачи: наращивание численности личного состава и повышение боевой и мобилизационной готовности войск; усиление сил и средств боевого дежурства, а также разведки за аналогичными силами вероятного противника на угрожаемых направлениях; увеличение объемов подготовки резерва; участие в проведении отдельных мероприятий территориальной обороны; подготовка вооружения и военной техники к боевому применению, наращивание базы материально-технического обеспечения и возможностей ремонтных органов; прикрытие государственной границы; подготовка начальных операций оборонительного характера</a:t>
            </a:r>
            <a:r>
              <a:rPr lang="ru-RU" sz="2400" dirty="0" smtClean="0">
                <a:solidFill>
                  <a:srgbClr val="0070C0"/>
                </a:solidFill>
                <a:effectLst/>
              </a:rPr>
              <a:t>.</a:t>
            </a:r>
            <a:br>
              <a:rPr lang="ru-RU" sz="2400" dirty="0" smtClean="0">
                <a:solidFill>
                  <a:srgbClr val="0070C0"/>
                </a:solidFill>
                <a:effectLst/>
              </a:rPr>
            </a:br>
            <a:r>
              <a:rPr lang="ru-RU" sz="2400" dirty="0" smtClean="0">
                <a:solidFill>
                  <a:srgbClr val="0070C0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0070C0"/>
                </a:solidFill>
                <a:effectLst/>
              </a:rPr>
            </a:br>
            <a:r>
              <a:rPr lang="ru-RU" sz="2400" dirty="0">
                <a:solidFill>
                  <a:srgbClr val="0070C0"/>
                </a:solidFill>
                <a:effectLst/>
              </a:rPr>
              <a:t/>
            </a:r>
            <a:br>
              <a:rPr lang="ru-RU" sz="2400" dirty="0">
                <a:solidFill>
                  <a:srgbClr val="0070C0"/>
                </a:solidFill>
                <a:effectLst/>
              </a:rPr>
            </a:br>
            <a:endParaRPr lang="ru-RU" sz="24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4">
        <p:split orient="vert"/>
      </p:transition>
    </mc:Choice>
    <mc:Fallback xmlns="">
      <p:transition spd="slow" advClick="0" advTm="120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88640"/>
            <a:ext cx="8784976" cy="655272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70C0"/>
                </a:solidFill>
                <a:effectLst/>
              </a:rPr>
              <a:t>К основным задачам Военно-морского флота относятся: сдерживание от применения военной силы или угрозы её применения в отношении России; обеспечение защиты суверенитета страны, создание и поддержание условий для обеспечения безопасности </a:t>
            </a:r>
            <a:r>
              <a:rPr lang="ru-RU" sz="2000" dirty="0" err="1">
                <a:solidFill>
                  <a:srgbClr val="0070C0"/>
                </a:solidFill>
                <a:effectLst/>
              </a:rPr>
              <a:t>морехозяйственной</a:t>
            </a:r>
            <a:r>
              <a:rPr lang="ru-RU" sz="2000" dirty="0">
                <a:solidFill>
                  <a:srgbClr val="0070C0"/>
                </a:solidFill>
                <a:effectLst/>
              </a:rPr>
              <a:t> деятельности; обеспечение военно-морского присутствия России в Мировом океане; демонстрация флага и военной силы, визиты кораблей и судов ВМФ; обеспечение участия в осуществляемых мировым сообществом военных, миротворческих и гуманитарных акциях.</a:t>
            </a:r>
            <a:br>
              <a:rPr lang="ru-RU" sz="2000" dirty="0">
                <a:solidFill>
                  <a:srgbClr val="0070C0"/>
                </a:solidFill>
                <a:effectLst/>
              </a:rPr>
            </a:br>
            <a:endParaRPr lang="ru-RU" sz="2000" dirty="0">
              <a:solidFill>
                <a:srgbClr val="0070C0"/>
              </a:solidFill>
              <a:effectLst/>
            </a:endParaRPr>
          </a:p>
        </p:txBody>
      </p:sp>
      <p:pic>
        <p:nvPicPr>
          <p:cNvPr id="2050" name="Picture 2" descr="C:\Users\Родик\Desktop\Новая папка\вмф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3640504"/>
            <a:ext cx="8677472" cy="310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183">
        <p:split orient="vert"/>
      </p:transition>
    </mc:Choice>
    <mc:Fallback xmlns="">
      <p:transition spd="slow" advClick="0" advTm="81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869</TotalTime>
  <Words>468</Words>
  <Application>Microsoft Office PowerPoint</Application>
  <PresentationFormat>Экран (4:3)</PresentationFormat>
  <Paragraphs>26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Февраль. Дуют ветры в феврале,  Воют в трубах громко.  Змейкой мчится по земле  Легкая поземка.  Поднимаясь, мчатся вдаль  Самолетов звенья. Это празднует февраль Армии рожденье.  (С.Маршак)  </vt:lpstr>
      <vt:lpstr>В 1922-м, 23 февраля было объявлено "Днем Красной Армии". Позднее праздник переименовали в "День Советской Армии", армия стала называться Советской, а 23 февраля стали ежегодно отмечать в СССР как всенародный праздник - День Советской Армии и Военно-Морского Флота. Уже в наши дни праздник переименовали в "День Защитника Отечества", а армию стали называть-Российской. </vt:lpstr>
      <vt:lpstr>Российская Армия - это вооруженные силы нашей Родины, которые защищают ее независимость и свободу. В вооруженные силы РФ входят: сухопутные войска, военно-воздушные силы, ракетные войска стратегического назначения, военно-морской флот, войска противовоздушной обороны страны.  Само слово Армия произошло от латинского - "арма" - "оружие"  </vt:lpstr>
      <vt:lpstr>Армия России с начала существования государства являлась жизненно необходимой его составляющей. Датой создания Вооруженных Сил Российской Федерации считается 7 мая 1992 года.   Именно в этот день был издан Указ Президента, который регламентирует создание ВС РФ для защиты свободы и независимости России, обеспечения её безопасности и суверенитета. Организация Вооруженных Сил имеет четкую структуру, включающую несколько видов и родов войск. </vt:lpstr>
      <vt:lpstr>Презентация PowerPoint</vt:lpstr>
      <vt:lpstr>Виды войск Вооруженных Сил России.  В армии России в зависимости от местоположения (среды), где проводятся боевые действия, установлено следующее разделение на виды войск (сил):  -Сухопутные войска;  -Военно-морской флот;  -Воздушно-космические силы. </vt:lpstr>
      <vt:lpstr>Основные задачи Сухопутных войск :  В мирное время Сухопутные войска поддерживают боевой потенциал и высокий уровень подготовки личного состава; обеспечивают готовность для оперативного и мобилизационного развертывания; занимаются подготовкой центров управления и подразделений к ведению боевых действий; создают запасы вооружения, боевой техники, материальных средств; участвуют в миротворческих миссиях; принимают участие в ликвидации последствий аварий, катастроф и стихийных бедствий. </vt:lpstr>
      <vt:lpstr>В угрожаемый период Сухопутные войска выполняют несколько иные задачи: наращивание численности личного состава и повышение боевой и мобилизационной готовности войск; усиление сил и средств боевого дежурства, а также разведки за аналогичными силами вероятного противника на угрожаемых направлениях; увеличение объемов подготовки резерва; участие в проведении отдельных мероприятий территориальной обороны; подготовка вооружения и военной техники к боевому применению, наращивание базы материально-технического обеспечения и возможностей ремонтных органов; прикрытие государственной границы; подготовка начальных операций оборонительного характера.   </vt:lpstr>
      <vt:lpstr>К основным задачам Военно-морского флота относятся: сдерживание от применения военной силы или угрозы её применения в отношении России; обеспечение защиты суверенитета страны, создание и поддержание условий для обеспечения безопасности морехозяйственной деятельности; обеспечение военно-морского присутствия России в Мировом океане; демонстрация флага и военной силы, визиты кораблей и судов ВМФ; обеспечение участия в осуществляемых мировым сообществом военных, миротворческих и гуманитарных акциях. </vt:lpstr>
      <vt:lpstr>Задачи Воздушно-космических сил: отражение агрессии в воздушно-космической сфере и защита от ударов противника; поражение объектов и войск противника с применением обычных, высокоточных и ядерных боеприпасов; наблюдение за космическими объектами и выявление угроз в адрес России в космосе и из космоса, а при необходимости — парирование таких угроз; осуществление запусков космических аппаратов на орбиты, управление спутниковыми системами военного и двойного назначения в полёте и применение отдельных из них в интересах обеспечения войск необходимой информацией; поддержание в установленном составе и готовности к применению спутниковых систем военного и двойного назначения, средств их запуска и управления и ряд других задач. </vt:lpstr>
      <vt:lpstr>Рода войск  Вооруженных Сил Российской Федерации  </vt:lpstr>
      <vt:lpstr>Сухопутные войска состоят из нескольких родов войск</vt:lpstr>
      <vt:lpstr>Военно-морской флот РФ подразделяются на следующие рода</vt:lpstr>
      <vt:lpstr>В  Вооруженных Силах РФ имеются отдельные рода войск, которые находятся в прямом подчинении Верховного главнокомандующего (Президента) и Генерального штаба: - Ракетные войска стратегического назначения являются сухопутным компонентом стратегических ядерных сил и предназначены для сдерживания возможной ядерной агрессии и поражения важных объектов противника ударами межконтинентальных баллистических ракет. - Воздушно-десантные войска выполняют охват противника по воздуху, парализуют управление армии и тыла, захватывают и уничтожают элементы высокоточного оружия, срывают развертывание резервов врага, а также обеспечивают поддержку своих войск на отдельных направлениях, блокирование и уничтожение вражеского воздушного десанта и др. </vt:lpstr>
      <vt:lpstr>Разнообразие родов войск и видов Вооруженных Сил РФ, их  взаимодополняющие функции позволяют выполнить главную задачу — обеспечение безопасности Родины.</vt:lpstr>
      <vt:lpstr>Познавательная викторина    ■ Солдат, охраняющий рубежи Родины.  Ответ:   ■ Бывает сторожевая, походная, пограничная.  Ответ:  ■ Укрытие, из которого солдаты стреляют. Ответ:  ■ Воинское подразделение, несущее охрану.  Ответ:  ■ Место расположения войск к бою.  Ответ:   ■ Краткий доклад военнослужащего старшему по званию. Ответ:  ■ Солдатское пальто. Ответ:   ■ Место, где можно пострелять по мишеням. Ответ:  ■ Торжественный смотр войск. Ответ :  ■ Мужское имя и пулемет в гражданскую войну.  Ответ:                                               </vt:lpstr>
      <vt:lpstr>Презентация PowerPoint</vt:lpstr>
      <vt:lpstr>Презентацию подготовила библиотекарь МБУК Родионово-Несветайского района «МЦБ» Авиловского отдела  Савченко Е.Н.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Февраль. Дуют ветры в феврале,  Воют в трубах громко.  Змейкой мчится по земле  Легкая поземка.  Поднимаясь, мчатся вдаль  Самолетов звенья. Это празднует февраль Армии рожденье.  (С.Маршак)</dc:title>
  <dc:creator>Родик</dc:creator>
  <cp:lastModifiedBy>Родик</cp:lastModifiedBy>
  <cp:revision>27</cp:revision>
  <dcterms:created xsi:type="dcterms:W3CDTF">2021-02-10T20:09:43Z</dcterms:created>
  <dcterms:modified xsi:type="dcterms:W3CDTF">2021-02-14T21:09:53Z</dcterms:modified>
</cp:coreProperties>
</file>