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4660"/>
  </p:normalViewPr>
  <p:slideViewPr>
    <p:cSldViewPr>
      <p:cViewPr varScale="1">
        <p:scale>
          <a:sx n="69" d="100"/>
          <a:sy n="69" d="100"/>
        </p:scale>
        <p:origin x="-135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5668647-EB28-4732-8366-0A0DF48571FD}" type="datetimeFigureOut">
              <a:rPr lang="ru-RU" smtClean="0"/>
              <a:pPr/>
              <a:t>09.12.2020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80C20B-8193-45CA-9DB7-CA03CDE4B3D4}" type="slidenum">
              <a:rPr lang="ru-RU" smtClean="0"/>
              <a:pPr/>
              <a:t>‹#›</a:t>
            </a:fld>
            <a:endParaRPr lang="ru-RU" dirty="0"/>
          </a:p>
        </p:txBody>
      </p:sp>
    </p:spTree>
  </p:cSld>
  <p:clrMapOvr>
    <a:masterClrMapping/>
  </p:clrMapOvr>
  <p:transition advClick="0" advTm="10514">
    <p:dissolve/>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5668647-EB28-4732-8366-0A0DF48571FD}" type="datetimeFigureOut">
              <a:rPr lang="ru-RU" smtClean="0"/>
              <a:pPr/>
              <a:t>09.12.2020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80C20B-8193-45CA-9DB7-CA03CDE4B3D4}" type="slidenum">
              <a:rPr lang="ru-RU" smtClean="0"/>
              <a:pPr/>
              <a:t>‹#›</a:t>
            </a:fld>
            <a:endParaRPr lang="ru-RU" dirty="0"/>
          </a:p>
        </p:txBody>
      </p:sp>
    </p:spTree>
  </p:cSld>
  <p:clrMapOvr>
    <a:masterClrMapping/>
  </p:clrMapOvr>
  <p:transition advClick="0" advTm="10514">
    <p:dissolve/>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5668647-EB28-4732-8366-0A0DF48571FD}" type="datetimeFigureOut">
              <a:rPr lang="ru-RU" smtClean="0"/>
              <a:pPr/>
              <a:t>09.12.2020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80C20B-8193-45CA-9DB7-CA03CDE4B3D4}" type="slidenum">
              <a:rPr lang="ru-RU" smtClean="0"/>
              <a:pPr/>
              <a:t>‹#›</a:t>
            </a:fld>
            <a:endParaRPr lang="ru-RU" dirty="0"/>
          </a:p>
        </p:txBody>
      </p:sp>
    </p:spTree>
  </p:cSld>
  <p:clrMapOvr>
    <a:masterClrMapping/>
  </p:clrMapOvr>
  <p:transition advClick="0" advTm="10514">
    <p:dissolve/>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5668647-EB28-4732-8366-0A0DF48571FD}" type="datetimeFigureOut">
              <a:rPr lang="ru-RU" smtClean="0"/>
              <a:pPr/>
              <a:t>09.12.2020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80C20B-8193-45CA-9DB7-CA03CDE4B3D4}" type="slidenum">
              <a:rPr lang="ru-RU" smtClean="0"/>
              <a:pPr/>
              <a:t>‹#›</a:t>
            </a:fld>
            <a:endParaRPr lang="ru-RU" dirty="0"/>
          </a:p>
        </p:txBody>
      </p:sp>
    </p:spTree>
  </p:cSld>
  <p:clrMapOvr>
    <a:masterClrMapping/>
  </p:clrMapOvr>
  <p:transition advClick="0" advTm="10514">
    <p:dissolve/>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5668647-EB28-4732-8366-0A0DF48571FD}" type="datetimeFigureOut">
              <a:rPr lang="ru-RU" smtClean="0"/>
              <a:pPr/>
              <a:t>09.12.2020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80C20B-8193-45CA-9DB7-CA03CDE4B3D4}" type="slidenum">
              <a:rPr lang="ru-RU" smtClean="0"/>
              <a:pPr/>
              <a:t>‹#›</a:t>
            </a:fld>
            <a:endParaRPr lang="ru-RU" dirty="0"/>
          </a:p>
        </p:txBody>
      </p:sp>
    </p:spTree>
  </p:cSld>
  <p:clrMapOvr>
    <a:masterClrMapping/>
  </p:clrMapOvr>
  <p:transition advClick="0" advTm="10514">
    <p:dissolve/>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5668647-EB28-4732-8366-0A0DF48571FD}" type="datetimeFigureOut">
              <a:rPr lang="ru-RU" smtClean="0"/>
              <a:pPr/>
              <a:t>09.12.2020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80C20B-8193-45CA-9DB7-CA03CDE4B3D4}" type="slidenum">
              <a:rPr lang="ru-RU" smtClean="0"/>
              <a:pPr/>
              <a:t>‹#›</a:t>
            </a:fld>
            <a:endParaRPr lang="ru-RU" dirty="0"/>
          </a:p>
        </p:txBody>
      </p:sp>
    </p:spTree>
  </p:cSld>
  <p:clrMapOvr>
    <a:masterClrMapping/>
  </p:clrMapOvr>
  <p:transition advClick="0" advTm="10514">
    <p:dissolve/>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5668647-EB28-4732-8366-0A0DF48571FD}" type="datetimeFigureOut">
              <a:rPr lang="ru-RU" smtClean="0"/>
              <a:pPr/>
              <a:t>09.12.2020</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80C20B-8193-45CA-9DB7-CA03CDE4B3D4}" type="slidenum">
              <a:rPr lang="ru-RU" smtClean="0"/>
              <a:pPr/>
              <a:t>‹#›</a:t>
            </a:fld>
            <a:endParaRPr lang="ru-RU" dirty="0"/>
          </a:p>
        </p:txBody>
      </p:sp>
    </p:spTree>
  </p:cSld>
  <p:clrMapOvr>
    <a:masterClrMapping/>
  </p:clrMapOvr>
  <p:transition advClick="0" advTm="10514">
    <p:dissolve/>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5668647-EB28-4732-8366-0A0DF48571FD}" type="datetimeFigureOut">
              <a:rPr lang="ru-RU" smtClean="0"/>
              <a:pPr/>
              <a:t>09.12.2020</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80C20B-8193-45CA-9DB7-CA03CDE4B3D4}" type="slidenum">
              <a:rPr lang="ru-RU" smtClean="0"/>
              <a:pPr/>
              <a:t>‹#›</a:t>
            </a:fld>
            <a:endParaRPr lang="ru-RU" dirty="0"/>
          </a:p>
        </p:txBody>
      </p:sp>
    </p:spTree>
  </p:cSld>
  <p:clrMapOvr>
    <a:masterClrMapping/>
  </p:clrMapOvr>
  <p:transition advClick="0" advTm="10514">
    <p:dissolve/>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5668647-EB28-4732-8366-0A0DF48571FD}" type="datetimeFigureOut">
              <a:rPr lang="ru-RU" smtClean="0"/>
              <a:pPr/>
              <a:t>09.12.2020</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80C20B-8193-45CA-9DB7-CA03CDE4B3D4}" type="slidenum">
              <a:rPr lang="ru-RU" smtClean="0"/>
              <a:pPr/>
              <a:t>‹#›</a:t>
            </a:fld>
            <a:endParaRPr lang="ru-RU" dirty="0"/>
          </a:p>
        </p:txBody>
      </p:sp>
    </p:spTree>
  </p:cSld>
  <p:clrMapOvr>
    <a:masterClrMapping/>
  </p:clrMapOvr>
  <p:transition advClick="0" advTm="10514">
    <p:dissolve/>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5668647-EB28-4732-8366-0A0DF48571FD}" type="datetimeFigureOut">
              <a:rPr lang="ru-RU" smtClean="0"/>
              <a:pPr/>
              <a:t>09.12.2020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80C20B-8193-45CA-9DB7-CA03CDE4B3D4}" type="slidenum">
              <a:rPr lang="ru-RU" smtClean="0"/>
              <a:pPr/>
              <a:t>‹#›</a:t>
            </a:fld>
            <a:endParaRPr lang="ru-RU" dirty="0"/>
          </a:p>
        </p:txBody>
      </p:sp>
    </p:spTree>
  </p:cSld>
  <p:clrMapOvr>
    <a:masterClrMapping/>
  </p:clrMapOvr>
  <p:transition advClick="0" advTm="10514">
    <p:dissolve/>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5668647-EB28-4732-8366-0A0DF48571FD}" type="datetimeFigureOut">
              <a:rPr lang="ru-RU" smtClean="0"/>
              <a:pPr/>
              <a:t>09.12.2020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80C20B-8193-45CA-9DB7-CA03CDE4B3D4}" type="slidenum">
              <a:rPr lang="ru-RU" smtClean="0"/>
              <a:pPr/>
              <a:t>‹#›</a:t>
            </a:fld>
            <a:endParaRPr lang="ru-RU" dirty="0"/>
          </a:p>
        </p:txBody>
      </p:sp>
    </p:spTree>
  </p:cSld>
  <p:clrMapOvr>
    <a:masterClrMapping/>
  </p:clrMapOvr>
  <p:transition advClick="0" advTm="10514">
    <p:dissolve/>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668647-EB28-4732-8366-0A0DF48571FD}" type="datetimeFigureOut">
              <a:rPr lang="ru-RU" smtClean="0"/>
              <a:pPr/>
              <a:t>09.12.2020</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80C20B-8193-45CA-9DB7-CA03CDE4B3D4}"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10514">
    <p:dissolve/>
    <p:sndAc>
      <p:stSnd>
        <p:snd r:embed="rId13" name="chimes.wav"/>
      </p:stSnd>
    </p:sndAc>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3.gif"/><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audio" Target="../media/audio1.wav"/><Relationship Id="rId7" Type="http://schemas.openxmlformats.org/officeDocument/2006/relationships/image" Target="../media/image46.jpeg"/><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5.jpeg"/><Relationship Id="rId9" Type="http://schemas.openxmlformats.org/officeDocument/2006/relationships/image" Target="../media/image12.gif"/></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48.JP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3.gif"/><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6.xml"/><Relationship Id="rId1" Type="http://schemas.openxmlformats.org/officeDocument/2006/relationships/tags" Target="../tags/tag2.xml"/><Relationship Id="rId5" Type="http://schemas.openxmlformats.org/officeDocument/2006/relationships/image" Target="../media/image4.gi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audio" Target="../media/audio1.wav"/><Relationship Id="rId7" Type="http://schemas.openxmlformats.org/officeDocument/2006/relationships/image" Target="../media/image8.jpeg"/><Relationship Id="rId12" Type="http://schemas.openxmlformats.org/officeDocument/2006/relationships/image" Target="../media/image13.gif"/><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7.jpeg"/><Relationship Id="rId11" Type="http://schemas.openxmlformats.org/officeDocument/2006/relationships/image" Target="../media/image12.gif"/><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audio" Target="../media/audio1.wav"/><Relationship Id="rId7" Type="http://schemas.openxmlformats.org/officeDocument/2006/relationships/image" Target="../media/image16.jpeg"/><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15.jpeg"/><Relationship Id="rId5" Type="http://schemas.openxmlformats.org/officeDocument/2006/relationships/image" Target="../media/image14.gif"/><Relationship Id="rId10" Type="http://schemas.openxmlformats.org/officeDocument/2006/relationships/image" Target="../media/image19.gif"/><Relationship Id="rId4" Type="http://schemas.openxmlformats.org/officeDocument/2006/relationships/image" Target="../media/image5.jpeg"/><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image" Target="../media/image5.jpeg"/><Relationship Id="rId7"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gif"/></Relationships>
</file>

<file path=ppt/slides/_rels/slide7.xml.rels><?xml version="1.0" encoding="UTF-8" standalone="yes"?>
<Relationships xmlns="http://schemas.openxmlformats.org/package/2006/relationships"><Relationship Id="rId8" Type="http://schemas.openxmlformats.org/officeDocument/2006/relationships/image" Target="../media/image30.gif"/><Relationship Id="rId3" Type="http://schemas.openxmlformats.org/officeDocument/2006/relationships/image" Target="../media/image5.jpeg"/><Relationship Id="rId7" Type="http://schemas.openxmlformats.org/officeDocument/2006/relationships/image" Target="../media/image29.gif"/><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4.gif"/><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33.gif"/><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8" Type="http://schemas.openxmlformats.org/officeDocument/2006/relationships/image" Target="../media/image39.gif"/><Relationship Id="rId3" Type="http://schemas.openxmlformats.org/officeDocument/2006/relationships/image" Target="../media/image5.jpeg"/><Relationship Id="rId7" Type="http://schemas.openxmlformats.org/officeDocument/2006/relationships/image" Target="../media/image38.jpe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фон13.png"/>
          <p:cNvPicPr>
            <a:picLocks noChangeAspect="1"/>
          </p:cNvPicPr>
          <p:nvPr/>
        </p:nvPicPr>
        <p:blipFill>
          <a:blip r:embed="rId3" cstate="print"/>
          <a:stretch>
            <a:fillRect/>
          </a:stretch>
        </p:blipFill>
        <p:spPr>
          <a:xfrm>
            <a:off x="0" y="0"/>
            <a:ext cx="9144000" cy="6857999"/>
          </a:xfrm>
          <a:prstGeom prst="rect">
            <a:avLst/>
          </a:prstGeom>
        </p:spPr>
      </p:pic>
      <p:sp>
        <p:nvSpPr>
          <p:cNvPr id="2" name="Заголовок 1"/>
          <p:cNvSpPr>
            <a:spLocks noGrp="1"/>
          </p:cNvSpPr>
          <p:nvPr>
            <p:ph type="title"/>
          </p:nvPr>
        </p:nvSpPr>
        <p:spPr>
          <a:xfrm>
            <a:off x="2030459" y="335466"/>
            <a:ext cx="6552728" cy="5399375"/>
          </a:xfrm>
        </p:spPr>
        <p:txBody>
          <a:bodyPr>
            <a:normAutofit/>
          </a:bodyPr>
          <a:lstStyle/>
          <a:p>
            <a:r>
              <a:rPr lang="ru-RU" sz="3600" b="1" i="1" dirty="0" smtClean="0">
                <a:solidFill>
                  <a:srgbClr val="FF0000"/>
                </a:solidFill>
                <a:latin typeface="Times New Roman" pitchFamily="18" charset="0"/>
                <a:cs typeface="Times New Roman" pitchFamily="18" charset="0"/>
              </a:rPr>
              <a:t>МБУК Родионово – Несветайского района </a:t>
            </a:r>
            <a:br>
              <a:rPr lang="ru-RU" sz="3600" b="1" i="1" dirty="0" smtClean="0">
                <a:solidFill>
                  <a:srgbClr val="FF0000"/>
                </a:solidFill>
                <a:latin typeface="Times New Roman" pitchFamily="18" charset="0"/>
                <a:cs typeface="Times New Roman" pitchFamily="18" charset="0"/>
              </a:rPr>
            </a:br>
            <a:r>
              <a:rPr lang="ru-RU" sz="3600" b="1" i="1" dirty="0" smtClean="0">
                <a:solidFill>
                  <a:srgbClr val="FF0000"/>
                </a:solidFill>
                <a:latin typeface="Times New Roman" pitchFamily="18" charset="0"/>
                <a:cs typeface="Times New Roman" pitchFamily="18" charset="0"/>
              </a:rPr>
              <a:t> «Межпоселенческая</a:t>
            </a:r>
            <a:r>
              <a:rPr lang="ru-RU" sz="3600" b="1" i="1" dirty="0">
                <a:solidFill>
                  <a:srgbClr val="FF0000"/>
                </a:solidFill>
                <a:latin typeface="Times New Roman" pitchFamily="18" charset="0"/>
                <a:cs typeface="Times New Roman" pitchFamily="18" charset="0"/>
              </a:rPr>
              <a:t> </a:t>
            </a:r>
            <a:r>
              <a:rPr lang="ru-RU" sz="3600" b="1" i="1" dirty="0" smtClean="0">
                <a:solidFill>
                  <a:srgbClr val="FF0000"/>
                </a:solidFill>
                <a:latin typeface="Times New Roman" pitchFamily="18" charset="0"/>
                <a:cs typeface="Times New Roman" pitchFamily="18" charset="0"/>
              </a:rPr>
              <a:t>центральная библиотека» </a:t>
            </a:r>
            <a:br>
              <a:rPr lang="ru-RU" sz="3600" b="1" i="1" dirty="0" smtClean="0">
                <a:solidFill>
                  <a:srgbClr val="FF0000"/>
                </a:solidFill>
                <a:latin typeface="Times New Roman" pitchFamily="18" charset="0"/>
                <a:cs typeface="Times New Roman" pitchFamily="18" charset="0"/>
              </a:rPr>
            </a:br>
            <a:r>
              <a:rPr lang="ru-RU" sz="3600" b="1" i="1" dirty="0" smtClean="0">
                <a:solidFill>
                  <a:srgbClr val="FF0000"/>
                </a:solidFill>
                <a:latin typeface="Times New Roman" pitchFamily="18" charset="0"/>
                <a:cs typeface="Times New Roman" pitchFamily="18" charset="0"/>
              </a:rPr>
              <a:t/>
            </a:r>
            <a:br>
              <a:rPr lang="ru-RU" sz="3600" b="1" i="1" dirty="0" smtClean="0">
                <a:solidFill>
                  <a:srgbClr val="FF0000"/>
                </a:solidFill>
                <a:latin typeface="Times New Roman" pitchFamily="18" charset="0"/>
                <a:cs typeface="Times New Roman" pitchFamily="18" charset="0"/>
              </a:rPr>
            </a:br>
            <a:r>
              <a:rPr lang="ru-RU" sz="3600" b="1" i="1" dirty="0" smtClean="0">
                <a:solidFill>
                  <a:srgbClr val="FF0000"/>
                </a:solidFill>
                <a:latin typeface="Times New Roman" pitchFamily="18" charset="0"/>
                <a:cs typeface="Times New Roman" pitchFamily="18" charset="0"/>
              </a:rPr>
              <a:t>Отдел детской литературы представляет</a:t>
            </a:r>
            <a:r>
              <a:rPr lang="ru-RU" b="1" i="1" dirty="0" smtClean="0">
                <a:solidFill>
                  <a:srgbClr val="FF0000"/>
                </a:solidFill>
                <a:latin typeface="Times New Roman" pitchFamily="18" charset="0"/>
                <a:cs typeface="Times New Roman" pitchFamily="18" charset="0"/>
              </a:rPr>
              <a:t>!</a:t>
            </a:r>
            <a:endParaRPr lang="ru-RU" b="1" i="1" dirty="0">
              <a:solidFill>
                <a:srgbClr val="FF0000"/>
              </a:solidFill>
              <a:latin typeface="Times New Roman" pitchFamily="18" charset="0"/>
              <a:cs typeface="Times New Roman" pitchFamily="18" charset="0"/>
            </a:endParaRPr>
          </a:p>
        </p:txBody>
      </p:sp>
    </p:spTree>
  </p:cSld>
  <p:clrMapOvr>
    <a:masterClrMapping/>
  </p:clrMapOvr>
  <p:transition advClick="0" advTm="6911">
    <p:dissolv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grpId="0" nodeType="afterEffect">
                                  <p:stCondLst>
                                    <p:cond delay="0"/>
                                  </p:stCondLst>
                                  <p:iterate type="lt">
                                    <p:tmPct val="10000"/>
                                  </p:iterate>
                                  <p:childTnLst>
                                    <p:animScale>
                                      <p:cBhvr>
                                        <p:cTn id="6" dur="250" autoRev="1" fill="hold">
                                          <p:stCondLst>
                                            <p:cond delay="0"/>
                                          </p:stCondLst>
                                        </p:cTn>
                                        <p:tgtEl>
                                          <p:spTgt spid="2"/>
                                        </p:tgtEl>
                                      </p:cBhvr>
                                      <p:to x="80000" y="100000"/>
                                    </p:animScale>
                                    <p:anim by="(#ppt_w*0.10)" calcmode="lin" valueType="num">
                                      <p:cBhvr>
                                        <p:cTn id="7" dur="250" autoRev="1" fill="hold">
                                          <p:stCondLst>
                                            <p:cond delay="0"/>
                                          </p:stCondLst>
                                        </p:cTn>
                                        <p:tgtEl>
                                          <p:spTgt spid="2"/>
                                        </p:tgtEl>
                                        <p:attrNameLst>
                                          <p:attrName>ppt_x</p:attrName>
                                        </p:attrNameLst>
                                      </p:cBhvr>
                                    </p:anim>
                                    <p:anim by="(-#ppt_w*0.10)" calcmode="lin" valueType="num">
                                      <p:cBhvr>
                                        <p:cTn id="8" dur="250" autoRev="1" fill="hold">
                                          <p:stCondLst>
                                            <p:cond delay="0"/>
                                          </p:stCondLst>
                                        </p:cTn>
                                        <p:tgtEl>
                                          <p:spTgt spid="2"/>
                                        </p:tgtEl>
                                        <p:attrNameLst>
                                          <p:attrName>ppt_y</p:attrName>
                                        </p:attrNameLst>
                                      </p:cBhvr>
                                    </p:anim>
                                    <p:animRot by="-480000">
                                      <p:cBhvr>
                                        <p:cTn id="9" dur="250" autoRev="1"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фон5.jpg"/>
          <p:cNvPicPr>
            <a:picLocks noChangeAspect="1"/>
          </p:cNvPicPr>
          <p:nvPr/>
        </p:nvPicPr>
        <p:blipFill>
          <a:blip r:embed="rId3"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1835696" y="548680"/>
            <a:ext cx="5976664" cy="2664296"/>
          </a:xfrm>
        </p:spPr>
        <p:txBody>
          <a:bodyPr>
            <a:normAutofit fontScale="90000"/>
          </a:bodyPr>
          <a:lstStyle/>
          <a:p>
            <a:pPr algn="l"/>
            <a:r>
              <a:rPr lang="ru-RU" sz="2000" b="1" dirty="0" err="1" smtClean="0">
                <a:solidFill>
                  <a:schemeClr val="accent3">
                    <a:lumMod val="50000"/>
                  </a:schemeClr>
                </a:solidFill>
                <a:latin typeface="Times New Roman" pitchFamily="18" charset="0"/>
                <a:cs typeface="Times New Roman" pitchFamily="18" charset="0"/>
              </a:rPr>
              <a:t>Вольская</a:t>
            </a:r>
            <a:r>
              <a:rPr lang="ru-RU" sz="2000" b="1" dirty="0" smtClean="0">
                <a:solidFill>
                  <a:schemeClr val="accent3">
                    <a:lumMod val="50000"/>
                  </a:schemeClr>
                </a:solidFill>
                <a:latin typeface="Times New Roman" pitchFamily="18" charset="0"/>
                <a:cs typeface="Times New Roman" pitchFamily="18" charset="0"/>
              </a:rPr>
              <a:t> И. « Замок Деда Мороза»</a:t>
            </a:r>
            <a:br>
              <a:rPr lang="ru-RU" sz="2000" b="1" dirty="0" smtClean="0">
                <a:solidFill>
                  <a:schemeClr val="accent3">
                    <a:lumMod val="50000"/>
                  </a:schemeClr>
                </a:solidFill>
                <a:latin typeface="Times New Roman" pitchFamily="18" charset="0"/>
                <a:cs typeface="Times New Roman" pitchFamily="18" charset="0"/>
              </a:rPr>
            </a:br>
            <a:r>
              <a:rPr lang="ru-RU" sz="2000" b="1" dirty="0" smtClean="0">
                <a:solidFill>
                  <a:schemeClr val="accent3">
                    <a:lumMod val="50000"/>
                  </a:schemeClr>
                </a:solidFill>
                <a:latin typeface="Times New Roman" pitchFamily="18" charset="0"/>
                <a:cs typeface="Times New Roman" pitchFamily="18" charset="0"/>
              </a:rPr>
              <a:t>Иванов А. « Загадка подслушанного разговора»</a:t>
            </a:r>
            <a:br>
              <a:rPr lang="ru-RU" sz="2000" b="1" dirty="0" smtClean="0">
                <a:solidFill>
                  <a:schemeClr val="accent3">
                    <a:lumMod val="50000"/>
                  </a:schemeClr>
                </a:solidFill>
                <a:latin typeface="Times New Roman" pitchFamily="18" charset="0"/>
                <a:cs typeface="Times New Roman" pitchFamily="18" charset="0"/>
              </a:rPr>
            </a:br>
            <a:r>
              <a:rPr lang="ru-RU" sz="2000" b="1" dirty="0" err="1" smtClean="0">
                <a:solidFill>
                  <a:schemeClr val="accent3">
                    <a:lumMod val="50000"/>
                  </a:schemeClr>
                </a:solidFill>
                <a:latin typeface="Times New Roman" pitchFamily="18" charset="0"/>
                <a:cs typeface="Times New Roman" pitchFamily="18" charset="0"/>
              </a:rPr>
              <a:t>Вильмонт</a:t>
            </a:r>
            <a:r>
              <a:rPr lang="ru-RU" sz="2000" b="1" dirty="0" smtClean="0">
                <a:solidFill>
                  <a:schemeClr val="accent3">
                    <a:lumMod val="50000"/>
                  </a:schemeClr>
                </a:solidFill>
                <a:latin typeface="Times New Roman" pitchFamily="18" charset="0"/>
                <a:cs typeface="Times New Roman" pitchFamily="18" charset="0"/>
              </a:rPr>
              <a:t> Е. « Праздник с похищением</a:t>
            </a:r>
            <a:r>
              <a:rPr lang="ru-RU" sz="2000" b="1" dirty="0" smtClean="0">
                <a:latin typeface="Times New Roman" pitchFamily="18" charset="0"/>
                <a:cs typeface="Times New Roman" pitchFamily="18" charset="0"/>
              </a:rPr>
              <a:t>»</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200" b="1" i="1" dirty="0" smtClean="0">
                <a:solidFill>
                  <a:srgbClr val="C00000"/>
                </a:solidFill>
                <a:latin typeface="Times New Roman" pitchFamily="18" charset="0"/>
                <a:cs typeface="Times New Roman" pitchFamily="18" charset="0"/>
              </a:rPr>
              <a:t>Опасные расследования, похищения, увлекательные приключения и немного праздничных чудес, вас ждут на страницах новогодних детективов.</a:t>
            </a: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endParaRPr lang="ru-RU" sz="2000" b="1" dirty="0">
              <a:latin typeface="Times New Roman" pitchFamily="18" charset="0"/>
              <a:cs typeface="Times New Roman" pitchFamily="18" charset="0"/>
            </a:endParaRPr>
          </a:p>
        </p:txBody>
      </p:sp>
      <p:pic>
        <p:nvPicPr>
          <p:cNvPr id="4" name="Рисунок 3" descr="SAM_3189.JPG"/>
          <p:cNvPicPr>
            <a:picLocks noChangeAspect="1"/>
          </p:cNvPicPr>
          <p:nvPr/>
        </p:nvPicPr>
        <p:blipFill>
          <a:blip r:embed="rId4" cstate="print"/>
          <a:stretch>
            <a:fillRect/>
          </a:stretch>
        </p:blipFill>
        <p:spPr>
          <a:xfrm>
            <a:off x="395536" y="4077072"/>
            <a:ext cx="1512168" cy="2268252"/>
          </a:xfrm>
          <a:prstGeom prst="rect">
            <a:avLst/>
          </a:prstGeom>
          <a:ln>
            <a:noFill/>
          </a:ln>
          <a:effectLst>
            <a:softEdge rad="112500"/>
          </a:effectLst>
        </p:spPr>
      </p:pic>
      <p:pic>
        <p:nvPicPr>
          <p:cNvPr id="5" name="Рисунок 4" descr="SAM_3191.JPG"/>
          <p:cNvPicPr>
            <a:picLocks noChangeAspect="1"/>
          </p:cNvPicPr>
          <p:nvPr/>
        </p:nvPicPr>
        <p:blipFill>
          <a:blip r:embed="rId5" cstate="print"/>
          <a:stretch>
            <a:fillRect/>
          </a:stretch>
        </p:blipFill>
        <p:spPr>
          <a:xfrm>
            <a:off x="3275856" y="3645024"/>
            <a:ext cx="1584176" cy="2304256"/>
          </a:xfrm>
          <a:prstGeom prst="rect">
            <a:avLst/>
          </a:prstGeom>
          <a:ln>
            <a:noFill/>
          </a:ln>
          <a:effectLst>
            <a:softEdge rad="112500"/>
          </a:effectLst>
        </p:spPr>
      </p:pic>
      <p:pic>
        <p:nvPicPr>
          <p:cNvPr id="6" name="Рисунок 5" descr="SAM_3277.JPG"/>
          <p:cNvPicPr>
            <a:picLocks noChangeAspect="1"/>
          </p:cNvPicPr>
          <p:nvPr/>
        </p:nvPicPr>
        <p:blipFill>
          <a:blip r:embed="rId6" cstate="print"/>
          <a:stretch>
            <a:fillRect/>
          </a:stretch>
        </p:blipFill>
        <p:spPr>
          <a:xfrm>
            <a:off x="5868144" y="2996952"/>
            <a:ext cx="1440161" cy="2153543"/>
          </a:xfrm>
          <a:prstGeom prst="rect">
            <a:avLst/>
          </a:prstGeom>
          <a:ln>
            <a:noFill/>
          </a:ln>
          <a:effectLst>
            <a:softEdge rad="112500"/>
          </a:effectLst>
        </p:spPr>
      </p:pic>
      <p:pic>
        <p:nvPicPr>
          <p:cNvPr id="7" name="Рисунок 6" descr="игрушки3.gif"/>
          <p:cNvPicPr>
            <a:picLocks noChangeAspect="1"/>
          </p:cNvPicPr>
          <p:nvPr/>
        </p:nvPicPr>
        <p:blipFill>
          <a:blip r:embed="rId7" cstate="print"/>
          <a:stretch>
            <a:fillRect/>
          </a:stretch>
        </p:blipFill>
        <p:spPr>
          <a:xfrm>
            <a:off x="6695728" y="188640"/>
            <a:ext cx="2448272" cy="2963112"/>
          </a:xfrm>
          <a:prstGeom prst="rect">
            <a:avLst/>
          </a:prstGeom>
        </p:spPr>
      </p:pic>
    </p:spTree>
  </p:cSld>
  <p:clrMapOvr>
    <a:masterClrMapping/>
  </p:clrMapOvr>
  <p:transition advClick="0" advTm="10592">
    <p:dissolv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фон5.jpg"/>
          <p:cNvPicPr>
            <a:picLocks noChangeAspect="1"/>
          </p:cNvPicPr>
          <p:nvPr/>
        </p:nvPicPr>
        <p:blipFill>
          <a:blip r:embed="rId4"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1691680" y="274638"/>
            <a:ext cx="5976664" cy="4090466"/>
          </a:xfrm>
        </p:spPr>
        <p:txBody>
          <a:bodyPr>
            <a:noAutofit/>
          </a:bodyPr>
          <a:lstStyle/>
          <a:p>
            <a:pPr algn="l"/>
            <a:r>
              <a:rPr lang="ru-RU" sz="2800" b="1" dirty="0" smtClean="0">
                <a:solidFill>
                  <a:srgbClr val="FF0000"/>
                </a:solidFill>
                <a:latin typeface="Times New Roman" pitchFamily="18" charset="0"/>
                <a:cs typeface="Times New Roman" pitchFamily="18" charset="0"/>
              </a:rPr>
              <a:t>  Пускай Рождественская сказка,  коснётся вас своим крылом.</a:t>
            </a:r>
            <a:br>
              <a:rPr lang="ru-RU" sz="2800" b="1" dirty="0" smtClean="0">
                <a:solidFill>
                  <a:srgbClr val="FF0000"/>
                </a:solidFill>
                <a:latin typeface="Times New Roman" pitchFamily="18" charset="0"/>
                <a:cs typeface="Times New Roman" pitchFamily="18" charset="0"/>
              </a:rPr>
            </a:br>
            <a:r>
              <a:rPr lang="ru-RU" sz="2000" b="1" dirty="0" smtClean="0">
                <a:solidFill>
                  <a:schemeClr val="accent3">
                    <a:lumMod val="50000"/>
                  </a:schemeClr>
                </a:solidFill>
                <a:latin typeface="Times New Roman" pitchFamily="18" charset="0"/>
                <a:cs typeface="Times New Roman" pitchFamily="18" charset="0"/>
              </a:rPr>
              <a:t>Сборник « Светлая ночь»</a:t>
            </a:r>
            <a:br>
              <a:rPr lang="ru-RU" sz="2000" b="1" dirty="0" smtClean="0">
                <a:solidFill>
                  <a:schemeClr val="accent3">
                    <a:lumMod val="50000"/>
                  </a:schemeClr>
                </a:solidFill>
                <a:latin typeface="Times New Roman" pitchFamily="18" charset="0"/>
                <a:cs typeface="Times New Roman" pitchFamily="18" charset="0"/>
              </a:rPr>
            </a:br>
            <a:r>
              <a:rPr lang="ru-RU" sz="2000" b="1" dirty="0" smtClean="0">
                <a:solidFill>
                  <a:schemeClr val="accent3">
                    <a:lumMod val="50000"/>
                  </a:schemeClr>
                </a:solidFill>
                <a:latin typeface="Times New Roman" pitchFamily="18" charset="0"/>
                <a:cs typeface="Times New Roman" pitchFamily="18" charset="0"/>
              </a:rPr>
              <a:t>«Чудо </a:t>
            </a:r>
            <a:r>
              <a:rPr lang="ru-RU" sz="2000" b="1" dirty="0" err="1" smtClean="0">
                <a:solidFill>
                  <a:schemeClr val="accent3">
                    <a:lumMod val="50000"/>
                  </a:schemeClr>
                </a:solidFill>
                <a:latin typeface="Times New Roman" pitchFamily="18" charset="0"/>
                <a:cs typeface="Times New Roman" pitchFamily="18" charset="0"/>
              </a:rPr>
              <a:t>Рождественнской</a:t>
            </a:r>
            <a:r>
              <a:rPr lang="ru-RU" sz="2000" b="1" dirty="0" smtClean="0">
                <a:solidFill>
                  <a:schemeClr val="accent3">
                    <a:lumMod val="50000"/>
                  </a:schemeClr>
                </a:solidFill>
                <a:latin typeface="Times New Roman" pitchFamily="18" charset="0"/>
                <a:cs typeface="Times New Roman" pitchFamily="18" charset="0"/>
              </a:rPr>
              <a:t> ночи»</a:t>
            </a:r>
            <a:br>
              <a:rPr lang="ru-RU" sz="2000" b="1" dirty="0" smtClean="0">
                <a:solidFill>
                  <a:schemeClr val="accent3">
                    <a:lumMod val="50000"/>
                  </a:schemeClr>
                </a:solidFill>
                <a:latin typeface="Times New Roman" pitchFamily="18" charset="0"/>
                <a:cs typeface="Times New Roman" pitchFamily="18" charset="0"/>
              </a:rPr>
            </a:br>
            <a:r>
              <a:rPr lang="ru-RU" sz="2000" b="1" dirty="0" smtClean="0">
                <a:solidFill>
                  <a:schemeClr val="accent3">
                    <a:lumMod val="50000"/>
                  </a:schemeClr>
                </a:solidFill>
                <a:latin typeface="Times New Roman" pitchFamily="18" charset="0"/>
                <a:cs typeface="Times New Roman" pitchFamily="18" charset="0"/>
              </a:rPr>
              <a:t>Диккенс И. « Рождественские песни»</a:t>
            </a:r>
            <a:r>
              <a:rPr lang="ru-RU" sz="1600" b="1" dirty="0" smtClean="0">
                <a:solidFill>
                  <a:schemeClr val="accent3">
                    <a:lumMod val="50000"/>
                  </a:schemeClr>
                </a:solidFill>
                <a:latin typeface="Times New Roman" pitchFamily="18" charset="0"/>
                <a:cs typeface="Times New Roman" pitchFamily="18" charset="0"/>
              </a:rPr>
              <a:t/>
            </a:r>
            <a:br>
              <a:rPr lang="ru-RU" sz="1600" b="1" dirty="0" smtClean="0">
                <a:solidFill>
                  <a:schemeClr val="accent3">
                    <a:lumMod val="50000"/>
                  </a:schemeClr>
                </a:solidFill>
                <a:latin typeface="Times New Roman" pitchFamily="18" charset="0"/>
                <a:cs typeface="Times New Roman" pitchFamily="18" charset="0"/>
              </a:rPr>
            </a:br>
            <a:r>
              <a:rPr lang="ru-RU" sz="1600" b="1" dirty="0" smtClean="0">
                <a:solidFill>
                  <a:schemeClr val="accent3">
                    <a:lumMod val="50000"/>
                  </a:schemeClr>
                </a:solidFill>
                <a:latin typeface="Times New Roman" pitchFamily="18" charset="0"/>
                <a:cs typeface="Times New Roman" pitchFamily="18" charset="0"/>
              </a:rPr>
              <a:t/>
            </a:r>
            <a:br>
              <a:rPr lang="ru-RU" sz="1600" b="1" dirty="0" smtClean="0">
                <a:solidFill>
                  <a:schemeClr val="accent3">
                    <a:lumMod val="50000"/>
                  </a:schemeClr>
                </a:solidFill>
                <a:latin typeface="Times New Roman" pitchFamily="18" charset="0"/>
                <a:cs typeface="Times New Roman" pitchFamily="18" charset="0"/>
              </a:rPr>
            </a:br>
            <a:r>
              <a:rPr lang="ru-RU" sz="2000" b="1" i="1" dirty="0" smtClean="0">
                <a:solidFill>
                  <a:srgbClr val="C00000"/>
                </a:solidFill>
                <a:latin typeface="Times New Roman" pitchFamily="18" charset="0"/>
                <a:cs typeface="Times New Roman" pitchFamily="18" charset="0"/>
              </a:rPr>
              <a:t>Рождественская ночь всегда таит в себе загадку: предвкушение таинства, ожидания сказочных событий, надежду на свершения. Рассказы, песни, рождественские сказки, легенды и истории, объедены общей темой Рождества и святок – загадочных зимних дней, когда чудо так возможно</a:t>
            </a:r>
            <a:r>
              <a:rPr lang="ru-RU" sz="1600" b="1" i="1" dirty="0" smtClean="0">
                <a:solidFill>
                  <a:srgbClr val="C00000"/>
                </a:solidFill>
                <a:latin typeface="Times New Roman" pitchFamily="18" charset="0"/>
                <a:cs typeface="Times New Roman" pitchFamily="18" charset="0"/>
              </a:rPr>
              <a:t>.</a:t>
            </a:r>
            <a:endParaRPr lang="ru-RU" sz="2800" b="1" dirty="0">
              <a:solidFill>
                <a:srgbClr val="FF0000"/>
              </a:solidFill>
              <a:latin typeface="Times New Roman" pitchFamily="18" charset="0"/>
              <a:cs typeface="Times New Roman" pitchFamily="18" charset="0"/>
            </a:endParaRPr>
          </a:p>
        </p:txBody>
      </p:sp>
      <p:pic>
        <p:nvPicPr>
          <p:cNvPr id="6" name="Рисунок 5" descr="SAM_3272.JPG"/>
          <p:cNvPicPr>
            <a:picLocks noChangeAspect="1"/>
          </p:cNvPicPr>
          <p:nvPr/>
        </p:nvPicPr>
        <p:blipFill>
          <a:blip r:embed="rId5" cstate="print"/>
          <a:stretch>
            <a:fillRect/>
          </a:stretch>
        </p:blipFill>
        <p:spPr>
          <a:xfrm>
            <a:off x="179512" y="3284984"/>
            <a:ext cx="1512168" cy="1955957"/>
          </a:xfrm>
          <a:prstGeom prst="rect">
            <a:avLst/>
          </a:prstGeom>
          <a:ln>
            <a:noFill/>
          </a:ln>
          <a:effectLst>
            <a:softEdge rad="112500"/>
          </a:effectLst>
        </p:spPr>
      </p:pic>
      <p:pic>
        <p:nvPicPr>
          <p:cNvPr id="8" name="Рисунок 7" descr="SAM_3269.JPG"/>
          <p:cNvPicPr>
            <a:picLocks noChangeAspect="1"/>
          </p:cNvPicPr>
          <p:nvPr/>
        </p:nvPicPr>
        <p:blipFill>
          <a:blip r:embed="rId6" cstate="print"/>
          <a:stretch>
            <a:fillRect/>
          </a:stretch>
        </p:blipFill>
        <p:spPr>
          <a:xfrm rot="822465">
            <a:off x="3703462" y="4421647"/>
            <a:ext cx="1318646" cy="1944216"/>
          </a:xfrm>
          <a:prstGeom prst="rect">
            <a:avLst/>
          </a:prstGeom>
          <a:ln>
            <a:noFill/>
          </a:ln>
          <a:effectLst>
            <a:softEdge rad="112500"/>
          </a:effectLst>
        </p:spPr>
      </p:pic>
      <p:pic>
        <p:nvPicPr>
          <p:cNvPr id="9" name="Рисунок 8" descr="SAM_3265.JPG"/>
          <p:cNvPicPr>
            <a:picLocks noChangeAspect="1"/>
          </p:cNvPicPr>
          <p:nvPr/>
        </p:nvPicPr>
        <p:blipFill>
          <a:blip r:embed="rId7" cstate="print"/>
          <a:stretch>
            <a:fillRect/>
          </a:stretch>
        </p:blipFill>
        <p:spPr>
          <a:xfrm rot="658550">
            <a:off x="5458211" y="4271302"/>
            <a:ext cx="1488255" cy="1958023"/>
          </a:xfrm>
          <a:prstGeom prst="rect">
            <a:avLst/>
          </a:prstGeom>
          <a:ln>
            <a:noFill/>
          </a:ln>
          <a:effectLst>
            <a:softEdge rad="112500"/>
          </a:effectLst>
        </p:spPr>
      </p:pic>
      <p:pic>
        <p:nvPicPr>
          <p:cNvPr id="10" name="Рисунок 9" descr="SAM_3268.JPG"/>
          <p:cNvPicPr>
            <a:picLocks noChangeAspect="1"/>
          </p:cNvPicPr>
          <p:nvPr/>
        </p:nvPicPr>
        <p:blipFill>
          <a:blip r:embed="rId8" cstate="print"/>
          <a:stretch>
            <a:fillRect/>
          </a:stretch>
        </p:blipFill>
        <p:spPr>
          <a:xfrm rot="694502">
            <a:off x="1814811" y="4594309"/>
            <a:ext cx="1368152" cy="1883817"/>
          </a:xfrm>
          <a:prstGeom prst="rect">
            <a:avLst/>
          </a:prstGeom>
          <a:ln>
            <a:noFill/>
          </a:ln>
          <a:effectLst>
            <a:softEdge rad="112500"/>
          </a:effectLst>
        </p:spPr>
      </p:pic>
      <p:pic>
        <p:nvPicPr>
          <p:cNvPr id="16" name="Рисунок 15" descr="игрушка10.gif"/>
          <p:cNvPicPr>
            <a:picLocks noChangeAspect="1"/>
          </p:cNvPicPr>
          <p:nvPr/>
        </p:nvPicPr>
        <p:blipFill>
          <a:blip r:embed="rId9" cstate="print"/>
          <a:stretch>
            <a:fillRect/>
          </a:stretch>
        </p:blipFill>
        <p:spPr>
          <a:xfrm>
            <a:off x="7115175" y="0"/>
            <a:ext cx="2028825" cy="2924944"/>
          </a:xfrm>
          <a:prstGeom prst="rect">
            <a:avLst/>
          </a:prstGeom>
        </p:spPr>
      </p:pic>
    </p:spTree>
    <p:custDataLst>
      <p:tags r:id="rId1"/>
    </p:custDataLst>
  </p:cSld>
  <p:clrMapOvr>
    <a:masterClrMapping/>
  </p:clrMapOvr>
  <p:transition advClick="0" advTm="23010">
    <p:dissolve/>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par>
                          <p:cTn id="10" fill="hold">
                            <p:stCondLst>
                              <p:cond delay="1000"/>
                            </p:stCondLst>
                            <p:childTnLst>
                              <p:par>
                                <p:cTn id="11" presetID="51"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770" decel="100000"/>
                                        <p:tgtEl>
                                          <p:spTgt spid="10"/>
                                        </p:tgtEl>
                                      </p:cBhvr>
                                    </p:animEffect>
                                    <p:animScale>
                                      <p:cBhvr>
                                        <p:cTn id="14" dur="770" decel="100000"/>
                                        <p:tgtEl>
                                          <p:spTgt spid="10"/>
                                        </p:tgtEl>
                                      </p:cBhvr>
                                      <p:from x="10000" y="10000"/>
                                      <p:to x="200000" y="450000"/>
                                    </p:animScale>
                                    <p:animScale>
                                      <p:cBhvr>
                                        <p:cTn id="15" dur="1230" accel="100000" fill="hold">
                                          <p:stCondLst>
                                            <p:cond delay="770"/>
                                          </p:stCondLst>
                                        </p:cTn>
                                        <p:tgtEl>
                                          <p:spTgt spid="10"/>
                                        </p:tgtEl>
                                      </p:cBhvr>
                                      <p:from x="200000" y="450000"/>
                                      <p:to x="100000" y="100000"/>
                                    </p:animScale>
                                    <p:set>
                                      <p:cBhvr>
                                        <p:cTn id="16" dur="770" fill="hold"/>
                                        <p:tgtEl>
                                          <p:spTgt spid="10"/>
                                        </p:tgtEl>
                                        <p:attrNameLst>
                                          <p:attrName>ppt_x</p:attrName>
                                        </p:attrNameLst>
                                      </p:cBhvr>
                                      <p:to>
                                        <p:strVal val="(0.5)"/>
                                      </p:to>
                                    </p:set>
                                    <p:anim from="(0.5)" to="(#ppt_x)" calcmode="lin" valueType="num">
                                      <p:cBhvr>
                                        <p:cTn id="17" dur="1230" accel="100000" fill="hold">
                                          <p:stCondLst>
                                            <p:cond delay="770"/>
                                          </p:stCondLst>
                                        </p:cTn>
                                        <p:tgtEl>
                                          <p:spTgt spid="10"/>
                                        </p:tgtEl>
                                        <p:attrNameLst>
                                          <p:attrName>ppt_x</p:attrName>
                                        </p:attrNameLst>
                                      </p:cBhvr>
                                    </p:anim>
                                    <p:set>
                                      <p:cBhvr>
                                        <p:cTn id="18" dur="770" fill="hold"/>
                                        <p:tgtEl>
                                          <p:spTgt spid="10"/>
                                        </p:tgtEl>
                                        <p:attrNameLst>
                                          <p:attrName>ppt_y</p:attrName>
                                        </p:attrNameLst>
                                      </p:cBhvr>
                                      <p:to>
                                        <p:strVal val="(#ppt_y+0.4)"/>
                                      </p:to>
                                    </p:set>
                                    <p:anim from="(#ppt_y+0.4)" to="(#ppt_y)" calcmode="lin" valueType="num">
                                      <p:cBhvr>
                                        <p:cTn id="19" dur="1230" accel="100000" fill="hold">
                                          <p:stCondLst>
                                            <p:cond delay="770"/>
                                          </p:stCondLst>
                                        </p:cTn>
                                        <p:tgtEl>
                                          <p:spTgt spid="10"/>
                                        </p:tgtEl>
                                        <p:attrNameLst>
                                          <p:attrName>ppt_y</p:attrName>
                                        </p:attrNameLst>
                                      </p:cBhvr>
                                    </p:anim>
                                  </p:childTnLst>
                                </p:cTn>
                              </p:par>
                            </p:childTnLst>
                          </p:cTn>
                        </p:par>
                        <p:par>
                          <p:cTn id="20" fill="hold">
                            <p:stCondLst>
                              <p:cond delay="3000"/>
                            </p:stCondLst>
                            <p:childTnLst>
                              <p:par>
                                <p:cTn id="21" presetID="19" presetClass="entr" presetSubtype="1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0" fill="hold"/>
                                        <p:tgtEl>
                                          <p:spTgt spid="8"/>
                                        </p:tgtEl>
                                        <p:attrNameLst>
                                          <p:attrName>ppt_w</p:attrName>
                                        </p:attrNameLst>
                                      </p:cBhvr>
                                      <p:tavLst>
                                        <p:tav tm="0" fmla="#ppt_w*sin(2.5*pi*$)">
                                          <p:val>
                                            <p:fltVal val="0"/>
                                          </p:val>
                                        </p:tav>
                                        <p:tav tm="100000">
                                          <p:val>
                                            <p:fltVal val="1"/>
                                          </p:val>
                                        </p:tav>
                                      </p:tavLst>
                                    </p:anim>
                                    <p:anim calcmode="lin" valueType="num">
                                      <p:cBhvr>
                                        <p:cTn id="24" dur="5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9" presetClass="entr" presetSubtype="1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0" fill="hold"/>
                                        <p:tgtEl>
                                          <p:spTgt spid="9"/>
                                        </p:tgtEl>
                                        <p:attrNameLst>
                                          <p:attrName>ppt_w</p:attrName>
                                        </p:attrNameLst>
                                      </p:cBhvr>
                                      <p:tavLst>
                                        <p:tav tm="0" fmla="#ppt_w*sin(2.5*pi*$)">
                                          <p:val>
                                            <p:fltVal val="0"/>
                                          </p:val>
                                        </p:tav>
                                        <p:tav tm="100000">
                                          <p:val>
                                            <p:fltVal val="1"/>
                                          </p:val>
                                        </p:tav>
                                      </p:tavLst>
                                    </p:anim>
                                    <p:anim calcmode="lin" valueType="num">
                                      <p:cBhvr>
                                        <p:cTn id="30" dur="5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5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770" decel="100000"/>
                                        <p:tgtEl>
                                          <p:spTgt spid="9"/>
                                        </p:tgtEl>
                                      </p:cBhvr>
                                    </p:animEffect>
                                    <p:animScale>
                                      <p:cBhvr>
                                        <p:cTn id="36" dur="770" decel="100000"/>
                                        <p:tgtEl>
                                          <p:spTgt spid="9"/>
                                        </p:tgtEl>
                                      </p:cBhvr>
                                      <p:from x="10000" y="10000"/>
                                      <p:to x="200000" y="450000"/>
                                    </p:animScale>
                                    <p:animScale>
                                      <p:cBhvr>
                                        <p:cTn id="37" dur="1230" accel="100000" fill="hold">
                                          <p:stCondLst>
                                            <p:cond delay="770"/>
                                          </p:stCondLst>
                                        </p:cTn>
                                        <p:tgtEl>
                                          <p:spTgt spid="9"/>
                                        </p:tgtEl>
                                      </p:cBhvr>
                                      <p:from x="200000" y="450000"/>
                                      <p:to x="100000" y="100000"/>
                                    </p:animScale>
                                    <p:set>
                                      <p:cBhvr>
                                        <p:cTn id="38" dur="770" fill="hold"/>
                                        <p:tgtEl>
                                          <p:spTgt spid="9"/>
                                        </p:tgtEl>
                                        <p:attrNameLst>
                                          <p:attrName>ppt_x</p:attrName>
                                        </p:attrNameLst>
                                      </p:cBhvr>
                                      <p:to>
                                        <p:strVal val="(0.5)"/>
                                      </p:to>
                                    </p:set>
                                    <p:anim from="(0.5)" to="(#ppt_x)" calcmode="lin" valueType="num">
                                      <p:cBhvr>
                                        <p:cTn id="39" dur="1230" accel="100000" fill="hold">
                                          <p:stCondLst>
                                            <p:cond delay="770"/>
                                          </p:stCondLst>
                                        </p:cTn>
                                        <p:tgtEl>
                                          <p:spTgt spid="9"/>
                                        </p:tgtEl>
                                        <p:attrNameLst>
                                          <p:attrName>ppt_x</p:attrName>
                                        </p:attrNameLst>
                                      </p:cBhvr>
                                    </p:anim>
                                    <p:set>
                                      <p:cBhvr>
                                        <p:cTn id="40" dur="770" fill="hold"/>
                                        <p:tgtEl>
                                          <p:spTgt spid="9"/>
                                        </p:tgtEl>
                                        <p:attrNameLst>
                                          <p:attrName>ppt_y</p:attrName>
                                        </p:attrNameLst>
                                      </p:cBhvr>
                                      <p:to>
                                        <p:strVal val="(#ppt_y+0.4)"/>
                                      </p:to>
                                    </p:set>
                                    <p:anim from="(#ppt_y+0.4)" to="(#ppt_y)" calcmode="lin" valueType="num">
                                      <p:cBhvr>
                                        <p:cTn id="41" dur="1230" accel="100000" fill="hold">
                                          <p:stCondLst>
                                            <p:cond delay="770"/>
                                          </p:stCondLst>
                                        </p:cTn>
                                        <p:tgtEl>
                                          <p:spTgt spid="9"/>
                                        </p:tgtEl>
                                        <p:attrNameLst>
                                          <p:attrName>ppt_y</p:attrName>
                                        </p:attrNameLst>
                                      </p:cBhvr>
                                    </p:anim>
                                  </p:childTnLst>
                                </p:cTn>
                              </p:par>
                            </p:childTnLst>
                          </p:cTn>
                        </p:par>
                        <p:par>
                          <p:cTn id="42" fill="hold">
                            <p:stCondLst>
                              <p:cond delay="2000"/>
                            </p:stCondLst>
                            <p:childTnLst>
                              <p:par>
                                <p:cTn id="43" presetID="15" presetClass="entr" presetSubtype="0"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 calcmode="lin" valueType="num">
                                      <p:cBhvr>
                                        <p:cTn id="47"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фон13.png"/>
          <p:cNvPicPr>
            <a:picLocks noChangeAspect="1"/>
          </p:cNvPicPr>
          <p:nvPr/>
        </p:nvPicPr>
        <p:blipFill>
          <a:blip r:embed="rId3" cstate="print"/>
          <a:stretch>
            <a:fillRect/>
          </a:stretch>
        </p:blipFill>
        <p:spPr>
          <a:xfrm>
            <a:off x="0" y="0"/>
            <a:ext cx="9144000" cy="6857999"/>
          </a:xfrm>
          <a:prstGeom prst="rect">
            <a:avLst/>
          </a:prstGeom>
        </p:spPr>
      </p:pic>
      <p:sp>
        <p:nvSpPr>
          <p:cNvPr id="2" name="Заголовок 1"/>
          <p:cNvSpPr>
            <a:spLocks noGrp="1"/>
          </p:cNvSpPr>
          <p:nvPr>
            <p:ph type="title"/>
          </p:nvPr>
        </p:nvSpPr>
        <p:spPr>
          <a:xfrm>
            <a:off x="2123728" y="332656"/>
            <a:ext cx="6120680" cy="2376264"/>
          </a:xfrm>
        </p:spPr>
        <p:txBody>
          <a:bodyPr>
            <a:normAutofit fontScale="90000"/>
          </a:bodyPr>
          <a:lstStyle/>
          <a:p>
            <a:r>
              <a:rPr lang="ru-RU" b="1" i="1" dirty="0" smtClean="0">
                <a:solidFill>
                  <a:srgbClr val="FF0000"/>
                </a:solidFill>
                <a:latin typeface="Times New Roman" pitchFamily="18" charset="0"/>
                <a:cs typeface="Times New Roman" pitchFamily="18" charset="0"/>
              </a:rPr>
              <a:t>Спасибо за внимание. </a:t>
            </a:r>
            <a:br>
              <a:rPr lang="ru-RU" b="1" i="1" dirty="0" smtClean="0">
                <a:solidFill>
                  <a:srgbClr val="FF0000"/>
                </a:solidFill>
                <a:latin typeface="Times New Roman" pitchFamily="18" charset="0"/>
                <a:cs typeface="Times New Roman" pitchFamily="18" charset="0"/>
              </a:rPr>
            </a:br>
            <a:r>
              <a:rPr lang="ru-RU" b="1" i="1" dirty="0" smtClean="0">
                <a:solidFill>
                  <a:srgbClr val="FF0000"/>
                </a:solidFill>
                <a:latin typeface="Times New Roman" pitchFamily="18" charset="0"/>
                <a:cs typeface="Times New Roman" pitchFamily="18" charset="0"/>
              </a:rPr>
              <a:t>До новых встреч, ждём вас в стенах нашей библиотеки.</a:t>
            </a:r>
            <a:br>
              <a:rPr lang="ru-RU" b="1" i="1" dirty="0" smtClean="0">
                <a:solidFill>
                  <a:srgbClr val="FF0000"/>
                </a:solidFill>
                <a:latin typeface="Times New Roman" pitchFamily="18" charset="0"/>
                <a:cs typeface="Times New Roman" pitchFamily="18" charset="0"/>
              </a:rPr>
            </a:br>
            <a:endParaRPr lang="ru-RU" b="1" i="1" dirty="0">
              <a:solidFill>
                <a:srgbClr val="FF0000"/>
              </a:solidFill>
              <a:latin typeface="Times New Roman" pitchFamily="18" charset="0"/>
              <a:cs typeface="Times New Roman" pitchFamily="18" charset="0"/>
            </a:endParaRPr>
          </a:p>
        </p:txBody>
      </p:sp>
      <p:sp>
        <p:nvSpPr>
          <p:cNvPr id="5" name="TextBox 4"/>
          <p:cNvSpPr txBox="1"/>
          <p:nvPr/>
        </p:nvSpPr>
        <p:spPr>
          <a:xfrm>
            <a:off x="3455368" y="6093296"/>
            <a:ext cx="5688632" cy="400110"/>
          </a:xfrm>
          <a:prstGeom prst="rect">
            <a:avLst/>
          </a:prstGeom>
          <a:noFill/>
        </p:spPr>
        <p:txBody>
          <a:bodyPr wrap="square" rtlCol="0">
            <a:spAutoFit/>
          </a:bodyPr>
          <a:lstStyle/>
          <a:p>
            <a:pPr algn="ctr"/>
            <a:r>
              <a:rPr lang="ru-RU" sz="2000" b="1" i="1" dirty="0" smtClean="0">
                <a:solidFill>
                  <a:srgbClr val="FF0000"/>
                </a:solidFill>
                <a:latin typeface="Times New Roman" pitchFamily="18" charset="0"/>
                <a:cs typeface="Times New Roman" pitchFamily="18" charset="0"/>
              </a:rPr>
              <a:t>.</a:t>
            </a:r>
            <a:endParaRPr lang="ru-RU" sz="2000" b="1" i="1" dirty="0">
              <a:solidFill>
                <a:srgbClr val="FF0000"/>
              </a:solidFill>
              <a:latin typeface="Times New Roman" pitchFamily="18" charset="0"/>
              <a:cs typeface="Times New Roman" pitchFamily="18" charset="0"/>
            </a:endParaRPr>
          </a:p>
        </p:txBody>
      </p:sp>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5736" y="2420889"/>
            <a:ext cx="6336704" cy="3784452"/>
          </a:xfrm>
          <a:prstGeom prst="rect">
            <a:avLst/>
          </a:prstGeom>
          <a:ln>
            <a:noFill/>
          </a:ln>
          <a:effectLst>
            <a:softEdge rad="112500"/>
          </a:effectLst>
        </p:spPr>
      </p:pic>
      <p:sp>
        <p:nvSpPr>
          <p:cNvPr id="8" name="TextBox 7"/>
          <p:cNvSpPr txBox="1"/>
          <p:nvPr/>
        </p:nvSpPr>
        <p:spPr>
          <a:xfrm>
            <a:off x="3131840" y="6293351"/>
            <a:ext cx="5832648" cy="400110"/>
          </a:xfrm>
          <a:prstGeom prst="rect">
            <a:avLst/>
          </a:prstGeom>
          <a:noFill/>
        </p:spPr>
        <p:txBody>
          <a:bodyPr wrap="square" rtlCol="0">
            <a:spAutoFit/>
          </a:bodyPr>
          <a:lstStyle/>
          <a:p>
            <a:r>
              <a:rPr lang="ru-RU" sz="2000" b="1" dirty="0" smtClean="0">
                <a:solidFill>
                  <a:srgbClr val="FF0000"/>
                </a:solidFill>
              </a:rPr>
              <a:t>Составитель: Фисенко Н.Н. библиотекарь ОДЛ.</a:t>
            </a:r>
            <a:endParaRPr lang="ru-RU" sz="2000" b="1" dirty="0">
              <a:solidFill>
                <a:srgbClr val="FF0000"/>
              </a:solidFill>
            </a:endParaRPr>
          </a:p>
        </p:txBody>
      </p:sp>
    </p:spTree>
  </p:cSld>
  <p:clrMapOvr>
    <a:masterClrMapping/>
  </p:clrMapOvr>
  <p:transition advClick="0" advTm="3027">
    <p:dissolv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начало.jpg"/>
          <p:cNvPicPr>
            <a:picLocks noChangeAspect="1"/>
          </p:cNvPicPr>
          <p:nvPr/>
        </p:nvPicPr>
        <p:blipFill>
          <a:blip r:embed="rId4" cstate="print"/>
          <a:stretch>
            <a:fillRect/>
          </a:stretch>
        </p:blipFill>
        <p:spPr>
          <a:xfrm>
            <a:off x="0" y="0"/>
            <a:ext cx="9144000" cy="6857999"/>
          </a:xfrm>
          <a:prstGeom prst="rect">
            <a:avLst/>
          </a:prstGeom>
        </p:spPr>
      </p:pic>
      <p:sp>
        <p:nvSpPr>
          <p:cNvPr id="2" name="Заголовок 1"/>
          <p:cNvSpPr>
            <a:spLocks noGrp="1"/>
          </p:cNvSpPr>
          <p:nvPr>
            <p:ph type="title"/>
          </p:nvPr>
        </p:nvSpPr>
        <p:spPr>
          <a:xfrm>
            <a:off x="683568" y="0"/>
            <a:ext cx="6192688" cy="4005064"/>
          </a:xfrm>
        </p:spPr>
        <p:txBody>
          <a:bodyPr>
            <a:normAutofit/>
          </a:bodyPr>
          <a:lstStyle/>
          <a:p>
            <a:r>
              <a:rPr lang="ru-RU" b="1" dirty="0" smtClean="0">
                <a:solidFill>
                  <a:srgbClr val="FF0000"/>
                </a:solidFill>
                <a:latin typeface="Times New Roman" pitchFamily="18" charset="0"/>
                <a:cs typeface="Times New Roman" pitchFamily="18" charset="0"/>
              </a:rPr>
              <a:t>«Зимних сказок чудеса»</a:t>
            </a:r>
            <a:br>
              <a:rPr lang="ru-RU" b="1" dirty="0" smtClean="0">
                <a:solidFill>
                  <a:srgbClr val="FF0000"/>
                </a:solidFill>
                <a:latin typeface="Times New Roman" pitchFamily="18" charset="0"/>
                <a:cs typeface="Times New Roman" pitchFamily="18" charset="0"/>
              </a:rPr>
            </a:br>
            <a:r>
              <a:rPr lang="ru-RU" sz="4000" b="1" dirty="0" smtClean="0">
                <a:solidFill>
                  <a:srgbClr val="FF0000"/>
                </a:solidFill>
                <a:latin typeface="Times New Roman" pitchFamily="18" charset="0"/>
                <a:cs typeface="Times New Roman" pitchFamily="18" charset="0"/>
              </a:rPr>
              <a:t/>
            </a:r>
            <a:br>
              <a:rPr lang="ru-RU" sz="4000" b="1" dirty="0" smtClean="0">
                <a:solidFill>
                  <a:srgbClr val="FF0000"/>
                </a:solidFill>
                <a:latin typeface="Times New Roman" pitchFamily="18" charset="0"/>
                <a:cs typeface="Times New Roman" pitchFamily="18" charset="0"/>
              </a:rPr>
            </a:br>
            <a:r>
              <a:rPr lang="ru-RU" sz="4000" b="1" dirty="0" smtClean="0">
                <a:solidFill>
                  <a:srgbClr val="FF0000"/>
                </a:solidFill>
                <a:latin typeface="Times New Roman" pitchFamily="18" charset="0"/>
                <a:cs typeface="Times New Roman" pitchFamily="18" charset="0"/>
              </a:rPr>
              <a:t>     </a:t>
            </a:r>
            <a:r>
              <a:rPr lang="ru-RU" sz="3200" b="1" i="1" dirty="0" smtClean="0">
                <a:solidFill>
                  <a:srgbClr val="FF0000"/>
                </a:solidFill>
                <a:latin typeface="Times New Roman" pitchFamily="18" charset="0"/>
                <a:cs typeface="Times New Roman" pitchFamily="18" charset="0"/>
              </a:rPr>
              <a:t>Виртуальная книжная выставка.</a:t>
            </a:r>
            <a:endParaRPr lang="ru-RU" sz="3200" b="1" i="1" dirty="0">
              <a:solidFill>
                <a:srgbClr val="FF0000"/>
              </a:solidFill>
              <a:latin typeface="Times New Roman" pitchFamily="18" charset="0"/>
              <a:cs typeface="Times New Roman" pitchFamily="18" charset="0"/>
            </a:endParaRPr>
          </a:p>
        </p:txBody>
      </p:sp>
      <p:pic>
        <p:nvPicPr>
          <p:cNvPr id="5" name="Рисунок 4" descr="снежинки.gif"/>
          <p:cNvPicPr>
            <a:picLocks noChangeAspect="1"/>
          </p:cNvPicPr>
          <p:nvPr/>
        </p:nvPicPr>
        <p:blipFill>
          <a:blip r:embed="rId5" cstate="print"/>
          <a:stretch>
            <a:fillRect/>
          </a:stretch>
        </p:blipFill>
        <p:spPr>
          <a:xfrm>
            <a:off x="0" y="-387424"/>
            <a:ext cx="9143999" cy="7245424"/>
          </a:xfrm>
          <a:prstGeom prst="rect">
            <a:avLst/>
          </a:prstGeom>
        </p:spPr>
      </p:pic>
    </p:spTree>
    <p:custDataLst>
      <p:tags r:id="rId1"/>
    </p:custDataLst>
  </p:cSld>
  <p:clrMapOvr>
    <a:masterClrMapping/>
  </p:clrMapOvr>
  <p:transition advClick="0" advTm="6942">
    <p:dissolve/>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фон13.png"/>
          <p:cNvPicPr>
            <a:picLocks noChangeAspect="1"/>
          </p:cNvPicPr>
          <p:nvPr/>
        </p:nvPicPr>
        <p:blipFill>
          <a:blip r:embed="rId4"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1691680" y="260648"/>
            <a:ext cx="7272808" cy="6597352"/>
          </a:xfrm>
        </p:spPr>
        <p:txBody>
          <a:bodyPr>
            <a:normAutofit/>
          </a:bodyPr>
          <a:lstStyle/>
          <a:p>
            <a:r>
              <a:rPr lang="ru-RU" sz="2600" b="1" i="1" dirty="0" smtClean="0">
                <a:solidFill>
                  <a:srgbClr val="FF0000"/>
                </a:solidFill>
                <a:latin typeface="Times New Roman" pitchFamily="18" charset="0"/>
                <a:cs typeface="Times New Roman" pitchFamily="18" charset="0"/>
              </a:rPr>
              <a:t> Новый год и Рождество, зимнее каникулы –  это пора беззаботного и весёлого отдыха, для детей, время волшебства, его с нетерпением ждут все. Потому что Новый год – это праздники, веселье, смех. А ещё любимые книжки про зимние забавы, про Деда Мороза и Снегурочку, про душистую ёлочку и весёлых снеговиков. С лучшими стихами, сказками, приключениями и даже с детективными историями, мы хотим познакомить вас дорогие наши читатели. Устраивайтесь по удобнее, приятного просмотра!</a:t>
            </a:r>
            <a:endParaRPr lang="ru-RU" sz="2600" b="1" i="1" dirty="0">
              <a:solidFill>
                <a:srgbClr val="FF0000"/>
              </a:solidFill>
              <a:latin typeface="Times New Roman" pitchFamily="18" charset="0"/>
              <a:cs typeface="Times New Roman" pitchFamily="18" charset="0"/>
            </a:endParaRPr>
          </a:p>
        </p:txBody>
      </p:sp>
      <p:pic>
        <p:nvPicPr>
          <p:cNvPr id="4" name="Рисунок 3" descr="пингвин2.gif"/>
          <p:cNvPicPr>
            <a:picLocks noChangeAspect="1"/>
          </p:cNvPicPr>
          <p:nvPr/>
        </p:nvPicPr>
        <p:blipFill>
          <a:blip r:embed="rId5" cstate="print"/>
          <a:stretch>
            <a:fillRect/>
          </a:stretch>
        </p:blipFill>
        <p:spPr>
          <a:xfrm>
            <a:off x="1" y="5301208"/>
            <a:ext cx="2843808" cy="1267828"/>
          </a:xfrm>
          <a:prstGeom prst="rect">
            <a:avLst/>
          </a:prstGeom>
        </p:spPr>
      </p:pic>
    </p:spTree>
    <p:custDataLst>
      <p:tags r:id="rId1"/>
    </p:custDataLst>
  </p:cSld>
  <p:clrMapOvr>
    <a:masterClrMapping/>
  </p:clrMapOvr>
  <p:transition advClick="0" advTm="18658">
    <p:dissolve/>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фон5.jpg"/>
          <p:cNvPicPr>
            <a:picLocks noChangeAspect="1"/>
          </p:cNvPicPr>
          <p:nvPr/>
        </p:nvPicPr>
        <p:blipFill>
          <a:blip r:embed="rId4" cstate="print"/>
          <a:stretch>
            <a:fillRect/>
          </a:stretch>
        </p:blipFill>
        <p:spPr>
          <a:xfrm>
            <a:off x="-1016" y="-531440"/>
            <a:ext cx="9145016" cy="7389440"/>
          </a:xfrm>
          <a:prstGeom prst="rect">
            <a:avLst/>
          </a:prstGeom>
        </p:spPr>
      </p:pic>
      <p:sp>
        <p:nvSpPr>
          <p:cNvPr id="2" name="Заголовок 1"/>
          <p:cNvSpPr>
            <a:spLocks noGrp="1"/>
          </p:cNvSpPr>
          <p:nvPr>
            <p:ph type="title"/>
          </p:nvPr>
        </p:nvSpPr>
        <p:spPr>
          <a:xfrm>
            <a:off x="1763688" y="-387424"/>
            <a:ext cx="6995120" cy="3816424"/>
          </a:xfrm>
        </p:spPr>
        <p:txBody>
          <a:bodyPr>
            <a:normAutofit fontScale="90000"/>
          </a:bodyPr>
          <a:lstStyle/>
          <a:p>
            <a:pPr algn="l"/>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         </a:t>
            </a:r>
            <a:r>
              <a:rPr lang="ru-RU" sz="2700" b="1" dirty="0" smtClean="0">
                <a:solidFill>
                  <a:srgbClr val="FF0000"/>
                </a:solidFill>
                <a:latin typeface="Times New Roman" pitchFamily="18" charset="0"/>
                <a:cs typeface="Times New Roman" pitchFamily="18" charset="0"/>
              </a:rPr>
              <a:t>Как блестит огнями ёлка….</a:t>
            </a:r>
            <a:br>
              <a:rPr lang="ru-RU" sz="2700" b="1" dirty="0" smtClean="0">
                <a:solidFill>
                  <a:srgbClr val="FF0000"/>
                </a:solidFill>
                <a:latin typeface="Times New Roman" pitchFamily="18" charset="0"/>
                <a:cs typeface="Times New Roman" pitchFamily="18" charset="0"/>
              </a:rPr>
            </a:br>
            <a:r>
              <a:rPr lang="ru-RU" sz="2000" b="1" dirty="0" smtClean="0">
                <a:solidFill>
                  <a:schemeClr val="accent3">
                    <a:lumMod val="75000"/>
                  </a:schemeClr>
                </a:solidFill>
                <a:latin typeface="Times New Roman" pitchFamily="18" charset="0"/>
                <a:cs typeface="Times New Roman" pitchFamily="18" charset="0"/>
              </a:rPr>
              <a:t>«Новогодние стихи и сказка»</a:t>
            </a:r>
            <a:br>
              <a:rPr lang="ru-RU" sz="2000" b="1" dirty="0" smtClean="0">
                <a:solidFill>
                  <a:schemeClr val="accent3">
                    <a:lumMod val="75000"/>
                  </a:schemeClr>
                </a:solidFill>
                <a:latin typeface="Times New Roman" pitchFamily="18" charset="0"/>
                <a:cs typeface="Times New Roman" pitchFamily="18" charset="0"/>
              </a:rPr>
            </a:br>
            <a:r>
              <a:rPr lang="ru-RU" sz="2000" b="1" dirty="0" smtClean="0">
                <a:solidFill>
                  <a:schemeClr val="accent3">
                    <a:lumMod val="75000"/>
                  </a:schemeClr>
                </a:solidFill>
                <a:latin typeface="Times New Roman" pitchFamily="18" charset="0"/>
                <a:cs typeface="Times New Roman" pitchFamily="18" charset="0"/>
              </a:rPr>
              <a:t> « С Новым годом»</a:t>
            </a:r>
            <a:br>
              <a:rPr lang="ru-RU" sz="2000" b="1" dirty="0" smtClean="0">
                <a:solidFill>
                  <a:schemeClr val="accent3">
                    <a:lumMod val="75000"/>
                  </a:schemeClr>
                </a:solidFill>
                <a:latin typeface="Times New Roman" pitchFamily="18" charset="0"/>
                <a:cs typeface="Times New Roman" pitchFamily="18" charset="0"/>
              </a:rPr>
            </a:br>
            <a:r>
              <a:rPr lang="ru-RU" sz="2000" b="1" dirty="0" smtClean="0">
                <a:solidFill>
                  <a:schemeClr val="accent3">
                    <a:lumMod val="75000"/>
                  </a:schemeClr>
                </a:solidFill>
                <a:latin typeface="Times New Roman" pitchFamily="18" charset="0"/>
                <a:cs typeface="Times New Roman" pitchFamily="18" charset="0"/>
              </a:rPr>
              <a:t> </a:t>
            </a:r>
            <a:r>
              <a:rPr lang="ru-RU" sz="2000" b="1" dirty="0" err="1" smtClean="0">
                <a:solidFill>
                  <a:schemeClr val="accent3">
                    <a:lumMod val="75000"/>
                  </a:schemeClr>
                </a:solidFill>
                <a:latin typeface="Times New Roman" pitchFamily="18" charset="0"/>
                <a:cs typeface="Times New Roman" pitchFamily="18" charset="0"/>
              </a:rPr>
              <a:t>Боркова</a:t>
            </a:r>
            <a:r>
              <a:rPr lang="ru-RU" sz="2000" b="1" dirty="0" smtClean="0">
                <a:solidFill>
                  <a:schemeClr val="accent3">
                    <a:lumMod val="75000"/>
                  </a:schemeClr>
                </a:solidFill>
                <a:latin typeface="Times New Roman" pitchFamily="18" charset="0"/>
                <a:cs typeface="Times New Roman" pitchFamily="18" charset="0"/>
              </a:rPr>
              <a:t> Т. « Чудеса под Новый год»</a:t>
            </a:r>
            <a:br>
              <a:rPr lang="ru-RU" sz="2000" b="1" dirty="0" smtClean="0">
                <a:solidFill>
                  <a:schemeClr val="accent3">
                    <a:lumMod val="75000"/>
                  </a:schemeClr>
                </a:solidFill>
                <a:latin typeface="Times New Roman" pitchFamily="18" charset="0"/>
                <a:cs typeface="Times New Roman" pitchFamily="18" charset="0"/>
              </a:rPr>
            </a:br>
            <a:r>
              <a:rPr lang="ru-RU" sz="2000" b="1" dirty="0" err="1" smtClean="0">
                <a:solidFill>
                  <a:schemeClr val="accent3">
                    <a:lumMod val="75000"/>
                  </a:schemeClr>
                </a:solidFill>
                <a:latin typeface="Times New Roman" pitchFamily="18" charset="0"/>
                <a:cs typeface="Times New Roman" pitchFamily="18" charset="0"/>
              </a:rPr>
              <a:t>Берлова</a:t>
            </a:r>
            <a:r>
              <a:rPr lang="ru-RU" sz="2000" b="1" dirty="0" smtClean="0">
                <a:solidFill>
                  <a:schemeClr val="accent3">
                    <a:lumMod val="75000"/>
                  </a:schemeClr>
                </a:solidFill>
                <a:latin typeface="Times New Roman" pitchFamily="18" charset="0"/>
                <a:cs typeface="Times New Roman" pitchFamily="18" charset="0"/>
              </a:rPr>
              <a:t> Т. « Зима»</a:t>
            </a:r>
            <a:br>
              <a:rPr lang="ru-RU" sz="2000" b="1" dirty="0" smtClean="0">
                <a:solidFill>
                  <a:schemeClr val="accent3">
                    <a:lumMod val="75000"/>
                  </a:schemeClr>
                </a:solidFill>
                <a:latin typeface="Times New Roman" pitchFamily="18" charset="0"/>
                <a:cs typeface="Times New Roman" pitchFamily="18" charset="0"/>
              </a:rPr>
            </a:br>
            <a:r>
              <a:rPr lang="ru-RU" sz="2000" b="1" dirty="0" smtClean="0">
                <a:solidFill>
                  <a:schemeClr val="accent3">
                    <a:lumMod val="75000"/>
                  </a:schemeClr>
                </a:solidFill>
                <a:latin typeface="Times New Roman" pitchFamily="18" charset="0"/>
                <a:cs typeface="Times New Roman" pitchFamily="18" charset="0"/>
              </a:rPr>
              <a:t>Белозёров Т. «Зимушка – зима»</a:t>
            </a:r>
            <a:r>
              <a:rPr lang="ru-RU" sz="2000" b="1" dirty="0">
                <a:solidFill>
                  <a:schemeClr val="accent3">
                    <a:lumMod val="75000"/>
                  </a:schemeClr>
                </a:solidFill>
                <a:latin typeface="Times New Roman" pitchFamily="18" charset="0"/>
                <a:cs typeface="Times New Roman" pitchFamily="18" charset="0"/>
              </a:rPr>
              <a:t/>
            </a:r>
            <a:br>
              <a:rPr lang="ru-RU" sz="2000" b="1" dirty="0">
                <a:solidFill>
                  <a:schemeClr val="accent3">
                    <a:lumMod val="75000"/>
                  </a:schemeClr>
                </a:solidFill>
                <a:latin typeface="Times New Roman" pitchFamily="18" charset="0"/>
                <a:cs typeface="Times New Roman" pitchFamily="18" charset="0"/>
              </a:rPr>
            </a:br>
            <a:r>
              <a:rPr lang="ru-RU" sz="2000" b="1" dirty="0" smtClean="0">
                <a:solidFill>
                  <a:schemeClr val="accent3">
                    <a:lumMod val="75000"/>
                  </a:schemeClr>
                </a:solidFill>
                <a:latin typeface="Times New Roman" pitchFamily="18" charset="0"/>
                <a:cs typeface="Times New Roman" pitchFamily="18" charset="0"/>
              </a:rPr>
              <a:t/>
            </a:r>
            <a:br>
              <a:rPr lang="ru-RU" sz="2000" b="1" dirty="0" smtClean="0">
                <a:solidFill>
                  <a:schemeClr val="accent3">
                    <a:lumMod val="75000"/>
                  </a:schemeClr>
                </a:solidFill>
                <a:latin typeface="Times New Roman" pitchFamily="18" charset="0"/>
                <a:cs typeface="Times New Roman" pitchFamily="18" charset="0"/>
              </a:rPr>
            </a:br>
            <a:r>
              <a:rPr lang="ru-RU" sz="2200" b="1" i="1" dirty="0" smtClean="0">
                <a:solidFill>
                  <a:srgbClr val="C00000"/>
                </a:solidFill>
                <a:latin typeface="Times New Roman" pitchFamily="18" charset="0"/>
                <a:cs typeface="Times New Roman" pitchFamily="18" charset="0"/>
              </a:rPr>
              <a:t>В книгах собраны самые лучшие, самые добрые и весёлые стихи к Новому году. Выучив стихотворение из этих книг, вы смело можете отправляться на весёлый детский праздник</a:t>
            </a:r>
            <a:r>
              <a:rPr lang="ru-RU" sz="2000" b="1" i="1" dirty="0" smtClean="0">
                <a:solidFill>
                  <a:srgbClr val="C00000"/>
                </a:solidFill>
                <a:latin typeface="Times New Roman" pitchFamily="18" charset="0"/>
                <a:cs typeface="Times New Roman" pitchFamily="18" charset="0"/>
              </a:rPr>
              <a:t>.</a:t>
            </a:r>
            <a:r>
              <a:rPr lang="ru-RU" sz="2000" b="1" i="1" dirty="0">
                <a:latin typeface="Times New Roman" pitchFamily="18" charset="0"/>
                <a:cs typeface="Times New Roman" pitchFamily="18" charset="0"/>
              </a:rPr>
              <a:t/>
            </a:r>
            <a:br>
              <a:rPr lang="ru-RU" sz="2000" b="1" i="1" dirty="0">
                <a:latin typeface="Times New Roman" pitchFamily="18" charset="0"/>
                <a:cs typeface="Times New Roman" pitchFamily="18" charset="0"/>
              </a:rPr>
            </a:br>
            <a:endParaRPr lang="ru-RU" sz="2000" b="1" i="1" dirty="0">
              <a:latin typeface="Times New Roman" pitchFamily="18" charset="0"/>
              <a:cs typeface="Times New Roman" pitchFamily="18" charset="0"/>
            </a:endParaRPr>
          </a:p>
        </p:txBody>
      </p:sp>
      <p:pic>
        <p:nvPicPr>
          <p:cNvPr id="4" name="Рисунок 3" descr="SAM_3278.JPG"/>
          <p:cNvPicPr>
            <a:picLocks noChangeAspect="1"/>
          </p:cNvPicPr>
          <p:nvPr/>
        </p:nvPicPr>
        <p:blipFill>
          <a:blip r:embed="rId5" cstate="print"/>
          <a:stretch>
            <a:fillRect/>
          </a:stretch>
        </p:blipFill>
        <p:spPr>
          <a:xfrm rot="20007587">
            <a:off x="1479972" y="3312468"/>
            <a:ext cx="1139631" cy="1577322"/>
          </a:xfrm>
          <a:prstGeom prst="rect">
            <a:avLst/>
          </a:prstGeom>
          <a:ln>
            <a:noFill/>
          </a:ln>
          <a:effectLst>
            <a:softEdge rad="112500"/>
          </a:effectLst>
        </p:spPr>
      </p:pic>
      <p:pic>
        <p:nvPicPr>
          <p:cNvPr id="5" name="Рисунок 4" descr="SAM_3226.JPG"/>
          <p:cNvPicPr>
            <a:picLocks noChangeAspect="1"/>
          </p:cNvPicPr>
          <p:nvPr/>
        </p:nvPicPr>
        <p:blipFill>
          <a:blip r:embed="rId6" cstate="print"/>
          <a:stretch>
            <a:fillRect/>
          </a:stretch>
        </p:blipFill>
        <p:spPr>
          <a:xfrm>
            <a:off x="3635896" y="3068960"/>
            <a:ext cx="1368152" cy="1872208"/>
          </a:xfrm>
          <a:prstGeom prst="rect">
            <a:avLst/>
          </a:prstGeom>
          <a:ln>
            <a:noFill/>
          </a:ln>
          <a:effectLst>
            <a:softEdge rad="112500"/>
          </a:effectLst>
        </p:spPr>
      </p:pic>
      <p:pic>
        <p:nvPicPr>
          <p:cNvPr id="6" name="Рисунок 5" descr="SAM_3170.JPG"/>
          <p:cNvPicPr>
            <a:picLocks noChangeAspect="1"/>
          </p:cNvPicPr>
          <p:nvPr/>
        </p:nvPicPr>
        <p:blipFill>
          <a:blip r:embed="rId7" cstate="print"/>
          <a:stretch>
            <a:fillRect/>
          </a:stretch>
        </p:blipFill>
        <p:spPr>
          <a:xfrm rot="1313345">
            <a:off x="5832825" y="3069888"/>
            <a:ext cx="1080120" cy="1564586"/>
          </a:xfrm>
          <a:prstGeom prst="rect">
            <a:avLst/>
          </a:prstGeom>
          <a:ln>
            <a:noFill/>
          </a:ln>
          <a:effectLst>
            <a:softEdge rad="112500"/>
          </a:effectLst>
        </p:spPr>
      </p:pic>
      <p:pic>
        <p:nvPicPr>
          <p:cNvPr id="7" name="Рисунок 6" descr="SAM_3167.JPG"/>
          <p:cNvPicPr>
            <a:picLocks noChangeAspect="1"/>
          </p:cNvPicPr>
          <p:nvPr/>
        </p:nvPicPr>
        <p:blipFill>
          <a:blip r:embed="rId8" cstate="print"/>
          <a:stretch>
            <a:fillRect/>
          </a:stretch>
        </p:blipFill>
        <p:spPr>
          <a:xfrm rot="1589456">
            <a:off x="2648311" y="5203566"/>
            <a:ext cx="826228" cy="1255116"/>
          </a:xfrm>
          <a:prstGeom prst="rect">
            <a:avLst/>
          </a:prstGeom>
          <a:ln>
            <a:noFill/>
          </a:ln>
          <a:effectLst>
            <a:softEdge rad="112500"/>
          </a:effectLst>
        </p:spPr>
      </p:pic>
      <p:pic>
        <p:nvPicPr>
          <p:cNvPr id="10" name="Рисунок 9" descr="SAM_3162.JPG"/>
          <p:cNvPicPr>
            <a:picLocks noChangeAspect="1"/>
          </p:cNvPicPr>
          <p:nvPr/>
        </p:nvPicPr>
        <p:blipFill>
          <a:blip r:embed="rId9" cstate="print"/>
          <a:stretch>
            <a:fillRect/>
          </a:stretch>
        </p:blipFill>
        <p:spPr>
          <a:xfrm rot="1011325">
            <a:off x="4587278" y="5112101"/>
            <a:ext cx="864096" cy="1226773"/>
          </a:xfrm>
          <a:prstGeom prst="rect">
            <a:avLst/>
          </a:prstGeom>
          <a:ln>
            <a:noFill/>
          </a:ln>
          <a:effectLst>
            <a:softEdge rad="112500"/>
          </a:effectLst>
        </p:spPr>
      </p:pic>
      <p:pic>
        <p:nvPicPr>
          <p:cNvPr id="11" name="Рисунок 10" descr="SAM_3155.JPG"/>
          <p:cNvPicPr>
            <a:picLocks noChangeAspect="1"/>
          </p:cNvPicPr>
          <p:nvPr/>
        </p:nvPicPr>
        <p:blipFill>
          <a:blip r:embed="rId10" cstate="print"/>
          <a:stretch>
            <a:fillRect/>
          </a:stretch>
        </p:blipFill>
        <p:spPr>
          <a:xfrm rot="1078354">
            <a:off x="6085514" y="4893313"/>
            <a:ext cx="792089" cy="1067450"/>
          </a:xfrm>
          <a:prstGeom prst="rect">
            <a:avLst/>
          </a:prstGeom>
          <a:ln>
            <a:noFill/>
          </a:ln>
          <a:effectLst>
            <a:softEdge rad="112500"/>
          </a:effectLst>
        </p:spPr>
      </p:pic>
      <p:pic>
        <p:nvPicPr>
          <p:cNvPr id="13" name="Рисунок 12" descr="игрушка10.gif"/>
          <p:cNvPicPr>
            <a:picLocks noChangeAspect="1"/>
          </p:cNvPicPr>
          <p:nvPr/>
        </p:nvPicPr>
        <p:blipFill>
          <a:blip r:embed="rId11" cstate="print"/>
          <a:stretch>
            <a:fillRect/>
          </a:stretch>
        </p:blipFill>
        <p:spPr>
          <a:xfrm>
            <a:off x="7236296" y="-171400"/>
            <a:ext cx="1699390" cy="2304256"/>
          </a:xfrm>
          <a:prstGeom prst="rect">
            <a:avLst/>
          </a:prstGeom>
        </p:spPr>
      </p:pic>
      <p:pic>
        <p:nvPicPr>
          <p:cNvPr id="14" name="Рисунок 13" descr="cnegovik.gif"/>
          <p:cNvPicPr>
            <a:picLocks noChangeAspect="1"/>
          </p:cNvPicPr>
          <p:nvPr/>
        </p:nvPicPr>
        <p:blipFill>
          <a:blip r:embed="rId12" cstate="print"/>
          <a:stretch>
            <a:fillRect/>
          </a:stretch>
        </p:blipFill>
        <p:spPr>
          <a:xfrm>
            <a:off x="251520" y="4725144"/>
            <a:ext cx="1386813" cy="1872208"/>
          </a:xfrm>
          <a:prstGeom prst="rect">
            <a:avLst/>
          </a:prstGeom>
        </p:spPr>
      </p:pic>
    </p:spTree>
    <p:custDataLst>
      <p:tags r:id="rId1"/>
    </p:custDataLst>
  </p:cSld>
  <p:clrMapOvr>
    <a:masterClrMapping/>
  </p:clrMapOvr>
  <p:transition advClick="0" advTm="11559">
    <p:dissolve/>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0.70"/>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0.70"/>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0.70"/>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par>
                                <p:cTn id="31" presetID="15"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 calcmode="lin" valueType="num">
                                      <p:cBhvr>
                                        <p:cTn id="35"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37" fill="hold">
                            <p:stCondLst>
                              <p:cond delay="1000"/>
                            </p:stCondLst>
                            <p:childTnLst>
                              <p:par>
                                <p:cTn id="38" presetID="17" presetClass="entr" presetSubtype="10"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фон5.jpg"/>
          <p:cNvPicPr>
            <a:picLocks noChangeAspect="1"/>
          </p:cNvPicPr>
          <p:nvPr/>
        </p:nvPicPr>
        <p:blipFill>
          <a:blip r:embed="rId4"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1691680" y="548680"/>
            <a:ext cx="6995120" cy="2304256"/>
          </a:xfrm>
        </p:spPr>
        <p:txBody>
          <a:bodyPr>
            <a:normAutofit fontScale="90000"/>
          </a:bodyPr>
          <a:lstStyle/>
          <a:p>
            <a:pPr algn="l"/>
            <a:r>
              <a:rPr lang="ru-RU" sz="2800" b="1" dirty="0" smtClean="0">
                <a:solidFill>
                  <a:srgbClr val="FF0000"/>
                </a:solidFill>
                <a:latin typeface="Times New Roman" pitchFamily="18" charset="0"/>
                <a:cs typeface="Times New Roman" pitchFamily="18" charset="0"/>
              </a:rPr>
              <a:t>             Зимних сказок чудеса</a:t>
            </a:r>
            <a:br>
              <a:rPr lang="ru-RU" sz="2800" b="1" dirty="0" smtClean="0">
                <a:solidFill>
                  <a:srgbClr val="FF0000"/>
                </a:solidFill>
                <a:latin typeface="Times New Roman" pitchFamily="18" charset="0"/>
                <a:cs typeface="Times New Roman" pitchFamily="18" charset="0"/>
              </a:rPr>
            </a:br>
            <a:r>
              <a:rPr lang="ru-RU" sz="2800" b="1" dirty="0" smtClean="0">
                <a:solidFill>
                  <a:srgbClr val="FF0000"/>
                </a:solidFill>
                <a:latin typeface="Times New Roman" pitchFamily="18" charset="0"/>
                <a:cs typeface="Times New Roman" pitchFamily="18" charset="0"/>
              </a:rPr>
              <a:t/>
            </a:r>
            <a:br>
              <a:rPr lang="ru-RU" sz="2800" b="1" dirty="0" smtClean="0">
                <a:solidFill>
                  <a:srgbClr val="FF0000"/>
                </a:solidFill>
                <a:latin typeface="Times New Roman" pitchFamily="18" charset="0"/>
                <a:cs typeface="Times New Roman" pitchFamily="18" charset="0"/>
              </a:rPr>
            </a:br>
            <a:r>
              <a:rPr lang="ru-RU" sz="2800" b="1" dirty="0" smtClean="0">
                <a:solidFill>
                  <a:schemeClr val="accent3">
                    <a:lumMod val="50000"/>
                  </a:schemeClr>
                </a:solidFill>
                <a:latin typeface="Times New Roman" pitchFamily="18" charset="0"/>
                <a:cs typeface="Times New Roman" pitchFamily="18" charset="0"/>
              </a:rPr>
              <a:t>«</a:t>
            </a:r>
            <a:r>
              <a:rPr lang="ru-RU" sz="2400" b="1" i="1" dirty="0" err="1" smtClean="0">
                <a:solidFill>
                  <a:schemeClr val="accent3">
                    <a:lumMod val="50000"/>
                  </a:schemeClr>
                </a:solidFill>
                <a:latin typeface="Times New Roman" pitchFamily="18" charset="0"/>
                <a:cs typeface="Times New Roman" pitchFamily="18" charset="0"/>
              </a:rPr>
              <a:t>Морозко</a:t>
            </a:r>
            <a:r>
              <a:rPr lang="ru-RU" sz="2400" b="1" i="1" dirty="0" smtClean="0">
                <a:solidFill>
                  <a:schemeClr val="accent3">
                    <a:lumMod val="50000"/>
                  </a:schemeClr>
                </a:solidFill>
                <a:latin typeface="Times New Roman" pitchFamily="18" charset="0"/>
                <a:cs typeface="Times New Roman" pitchFamily="18" charset="0"/>
              </a:rPr>
              <a:t>»</a:t>
            </a:r>
            <a:br>
              <a:rPr lang="ru-RU" sz="2400" b="1" i="1" dirty="0" smtClean="0">
                <a:solidFill>
                  <a:schemeClr val="accent3">
                    <a:lumMod val="50000"/>
                  </a:schemeClr>
                </a:solidFill>
                <a:latin typeface="Times New Roman" pitchFamily="18" charset="0"/>
                <a:cs typeface="Times New Roman" pitchFamily="18" charset="0"/>
              </a:rPr>
            </a:br>
            <a:r>
              <a:rPr lang="ru-RU" sz="2400" b="1" i="1" dirty="0" smtClean="0">
                <a:solidFill>
                  <a:schemeClr val="accent3">
                    <a:lumMod val="50000"/>
                  </a:schemeClr>
                </a:solidFill>
                <a:latin typeface="Times New Roman" pitchFamily="18" charset="0"/>
                <a:cs typeface="Times New Roman" pitchFamily="18" charset="0"/>
              </a:rPr>
              <a:t>«Снегурочка»</a:t>
            </a:r>
            <a:br>
              <a:rPr lang="ru-RU" sz="2400" b="1" i="1" dirty="0" smtClean="0">
                <a:solidFill>
                  <a:schemeClr val="accent3">
                    <a:lumMod val="50000"/>
                  </a:schemeClr>
                </a:solidFill>
                <a:latin typeface="Times New Roman" pitchFamily="18" charset="0"/>
                <a:cs typeface="Times New Roman" pitchFamily="18" charset="0"/>
              </a:rPr>
            </a:br>
            <a:r>
              <a:rPr lang="ru-RU" sz="2400" b="1" i="1" dirty="0" smtClean="0">
                <a:solidFill>
                  <a:schemeClr val="accent3">
                    <a:lumMod val="50000"/>
                  </a:schemeClr>
                </a:solidFill>
                <a:latin typeface="Times New Roman" pitchFamily="18" charset="0"/>
                <a:cs typeface="Times New Roman" pitchFamily="18" charset="0"/>
              </a:rPr>
              <a:t>«Лисичка сестричка и серый волк»</a:t>
            </a:r>
            <a:br>
              <a:rPr lang="ru-RU" sz="2400" b="1" i="1" dirty="0" smtClean="0">
                <a:solidFill>
                  <a:schemeClr val="accent3">
                    <a:lumMod val="50000"/>
                  </a:schemeClr>
                </a:solidFill>
                <a:latin typeface="Times New Roman" pitchFamily="18" charset="0"/>
                <a:cs typeface="Times New Roman" pitchFamily="18" charset="0"/>
              </a:rPr>
            </a:br>
            <a:r>
              <a:rPr lang="ru-RU" sz="2400" b="1" i="1" dirty="0" err="1" smtClean="0">
                <a:solidFill>
                  <a:schemeClr val="accent3">
                    <a:lumMod val="50000"/>
                  </a:schemeClr>
                </a:solidFill>
                <a:latin typeface="Times New Roman" pitchFamily="18" charset="0"/>
                <a:cs typeface="Times New Roman" pitchFamily="18" charset="0"/>
              </a:rPr>
              <a:t>Маршалова</a:t>
            </a:r>
            <a:r>
              <a:rPr lang="ru-RU" sz="2400" b="1" i="1" dirty="0" smtClean="0">
                <a:solidFill>
                  <a:schemeClr val="accent3">
                    <a:lumMod val="50000"/>
                  </a:schemeClr>
                </a:solidFill>
                <a:latin typeface="Times New Roman" pitchFamily="18" charset="0"/>
                <a:cs typeface="Times New Roman" pitchFamily="18" charset="0"/>
              </a:rPr>
              <a:t> Т. « </a:t>
            </a:r>
            <a:r>
              <a:rPr lang="ru-RU" sz="2400" b="1" i="1" dirty="0" err="1" smtClean="0">
                <a:solidFill>
                  <a:schemeClr val="accent3">
                    <a:lumMod val="50000"/>
                  </a:schemeClr>
                </a:solidFill>
                <a:latin typeface="Times New Roman" pitchFamily="18" charset="0"/>
                <a:cs typeface="Times New Roman" pitchFamily="18" charset="0"/>
              </a:rPr>
              <a:t>Зимнние</a:t>
            </a:r>
            <a:r>
              <a:rPr lang="ru-RU" sz="2400" b="1" i="1" dirty="0" smtClean="0">
                <a:solidFill>
                  <a:schemeClr val="accent3">
                    <a:lumMod val="50000"/>
                  </a:schemeClr>
                </a:solidFill>
                <a:latin typeface="Times New Roman" pitchFamily="18" charset="0"/>
                <a:cs typeface="Times New Roman" pitchFamily="18" charset="0"/>
              </a:rPr>
              <a:t> приключения мышонка </a:t>
            </a:r>
            <a:r>
              <a:rPr lang="ru-RU" sz="2400" b="1" i="1" dirty="0" err="1" smtClean="0">
                <a:solidFill>
                  <a:schemeClr val="accent3">
                    <a:lumMod val="50000"/>
                  </a:schemeClr>
                </a:solidFill>
                <a:latin typeface="Times New Roman" pitchFamily="18" charset="0"/>
                <a:cs typeface="Times New Roman" pitchFamily="18" charset="0"/>
              </a:rPr>
              <a:t>Пикса</a:t>
            </a:r>
            <a:r>
              <a:rPr lang="ru-RU" sz="2400" b="1" i="1" dirty="0" smtClean="0">
                <a:solidFill>
                  <a:schemeClr val="accent3">
                    <a:lumMod val="50000"/>
                  </a:schemeClr>
                </a:solidFill>
                <a:latin typeface="Times New Roman" pitchFamily="18" charset="0"/>
                <a:cs typeface="Times New Roman" pitchFamily="18" charset="0"/>
              </a:rPr>
              <a:t>»</a:t>
            </a:r>
            <a:br>
              <a:rPr lang="ru-RU" sz="2400" b="1" i="1" dirty="0" smtClean="0">
                <a:solidFill>
                  <a:schemeClr val="accent3">
                    <a:lumMod val="50000"/>
                  </a:schemeClr>
                </a:solidFill>
                <a:latin typeface="Times New Roman" pitchFamily="18" charset="0"/>
                <a:cs typeface="Times New Roman" pitchFamily="18" charset="0"/>
              </a:rPr>
            </a:br>
            <a:r>
              <a:rPr lang="ru-RU" sz="2400" b="1" i="1" dirty="0" smtClean="0">
                <a:solidFill>
                  <a:srgbClr val="FF0000"/>
                </a:solidFill>
                <a:latin typeface="Times New Roman" pitchFamily="18" charset="0"/>
                <a:cs typeface="Times New Roman" pitchFamily="18" charset="0"/>
              </a:rPr>
              <a:t/>
            </a:r>
            <a:br>
              <a:rPr lang="ru-RU" sz="2400" b="1" i="1" dirty="0" smtClean="0">
                <a:solidFill>
                  <a:srgbClr val="FF0000"/>
                </a:solidFill>
                <a:latin typeface="Times New Roman" pitchFamily="18" charset="0"/>
                <a:cs typeface="Times New Roman" pitchFamily="18" charset="0"/>
              </a:rPr>
            </a:br>
            <a:endParaRPr lang="ru-RU" sz="2800" b="1" dirty="0">
              <a:solidFill>
                <a:srgbClr val="FF0000"/>
              </a:solidFill>
              <a:latin typeface="Times New Roman" pitchFamily="18" charset="0"/>
              <a:cs typeface="Times New Roman" pitchFamily="18" charset="0"/>
            </a:endParaRPr>
          </a:p>
        </p:txBody>
      </p:sp>
      <p:pic>
        <p:nvPicPr>
          <p:cNvPr id="4" name="Рисунок 3" descr="игрушка9.gif"/>
          <p:cNvPicPr>
            <a:picLocks noChangeAspect="1"/>
          </p:cNvPicPr>
          <p:nvPr/>
        </p:nvPicPr>
        <p:blipFill>
          <a:blip r:embed="rId5" cstate="print"/>
          <a:stretch>
            <a:fillRect/>
          </a:stretch>
        </p:blipFill>
        <p:spPr>
          <a:xfrm rot="1029434">
            <a:off x="7561677" y="-22608"/>
            <a:ext cx="1797006" cy="1988901"/>
          </a:xfrm>
          <a:prstGeom prst="rect">
            <a:avLst/>
          </a:prstGeom>
        </p:spPr>
      </p:pic>
      <p:pic>
        <p:nvPicPr>
          <p:cNvPr id="5" name="Рисунок 4" descr="SAM_3228.JPG"/>
          <p:cNvPicPr>
            <a:picLocks noChangeAspect="1"/>
          </p:cNvPicPr>
          <p:nvPr/>
        </p:nvPicPr>
        <p:blipFill>
          <a:blip r:embed="rId6" cstate="print"/>
          <a:stretch>
            <a:fillRect/>
          </a:stretch>
        </p:blipFill>
        <p:spPr>
          <a:xfrm>
            <a:off x="971600" y="2564904"/>
            <a:ext cx="1440160" cy="1931429"/>
          </a:xfrm>
          <a:prstGeom prst="rect">
            <a:avLst/>
          </a:prstGeom>
          <a:ln>
            <a:noFill/>
          </a:ln>
          <a:effectLst>
            <a:softEdge rad="112500"/>
          </a:effectLst>
        </p:spPr>
      </p:pic>
      <p:pic>
        <p:nvPicPr>
          <p:cNvPr id="6" name="Рисунок 5" descr="SAM_3233.JPG"/>
          <p:cNvPicPr>
            <a:picLocks noChangeAspect="1"/>
          </p:cNvPicPr>
          <p:nvPr/>
        </p:nvPicPr>
        <p:blipFill>
          <a:blip r:embed="rId7" cstate="print"/>
          <a:stretch>
            <a:fillRect/>
          </a:stretch>
        </p:blipFill>
        <p:spPr>
          <a:xfrm>
            <a:off x="6012160" y="2492896"/>
            <a:ext cx="1481307" cy="1944216"/>
          </a:xfrm>
          <a:prstGeom prst="rect">
            <a:avLst/>
          </a:prstGeom>
          <a:ln>
            <a:noFill/>
          </a:ln>
          <a:effectLst>
            <a:softEdge rad="112500"/>
          </a:effectLst>
        </p:spPr>
      </p:pic>
      <p:pic>
        <p:nvPicPr>
          <p:cNvPr id="7" name="Рисунок 6" descr="SAM_3232.JPG"/>
          <p:cNvPicPr>
            <a:picLocks noChangeAspect="1"/>
          </p:cNvPicPr>
          <p:nvPr/>
        </p:nvPicPr>
        <p:blipFill>
          <a:blip r:embed="rId8" cstate="print"/>
          <a:stretch>
            <a:fillRect/>
          </a:stretch>
        </p:blipFill>
        <p:spPr>
          <a:xfrm rot="19425704">
            <a:off x="1418217" y="4394265"/>
            <a:ext cx="2579076" cy="1624081"/>
          </a:xfrm>
          <a:prstGeom prst="rect">
            <a:avLst/>
          </a:prstGeom>
          <a:ln>
            <a:noFill/>
          </a:ln>
          <a:effectLst>
            <a:softEdge rad="112500"/>
          </a:effectLst>
        </p:spPr>
      </p:pic>
      <p:pic>
        <p:nvPicPr>
          <p:cNvPr id="17" name="Рисунок 16" descr="SAM_3164.JPG"/>
          <p:cNvPicPr>
            <a:picLocks noChangeAspect="1"/>
          </p:cNvPicPr>
          <p:nvPr/>
        </p:nvPicPr>
        <p:blipFill>
          <a:blip r:embed="rId9" cstate="print"/>
          <a:stretch>
            <a:fillRect/>
          </a:stretch>
        </p:blipFill>
        <p:spPr>
          <a:xfrm>
            <a:off x="3707904" y="2420888"/>
            <a:ext cx="1440160" cy="1800200"/>
          </a:xfrm>
          <a:prstGeom prst="rect">
            <a:avLst/>
          </a:prstGeom>
          <a:ln>
            <a:noFill/>
          </a:ln>
          <a:effectLst>
            <a:softEdge rad="112500"/>
          </a:effectLst>
        </p:spPr>
      </p:pic>
      <p:pic>
        <p:nvPicPr>
          <p:cNvPr id="12" name="Рисунок 11" descr="unnamed (1).gif"/>
          <p:cNvPicPr>
            <a:picLocks noChangeAspect="1"/>
          </p:cNvPicPr>
          <p:nvPr/>
        </p:nvPicPr>
        <p:blipFill>
          <a:blip r:embed="rId10" cstate="print"/>
          <a:stretch>
            <a:fillRect/>
          </a:stretch>
        </p:blipFill>
        <p:spPr>
          <a:xfrm rot="539406">
            <a:off x="3395514" y="5127810"/>
            <a:ext cx="3154553" cy="1779491"/>
          </a:xfrm>
          <a:prstGeom prst="rect">
            <a:avLst/>
          </a:prstGeom>
        </p:spPr>
      </p:pic>
    </p:spTree>
    <p:custDataLst>
      <p:tags r:id="rId1"/>
    </p:custDataLst>
  </p:cSld>
  <p:clrMapOvr>
    <a:masterClrMapping/>
  </p:clrMapOvr>
  <p:transition advClick="0" advTm="8286">
    <p:dissolve/>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
                                        <p:tgtEl>
                                          <p:spTgt spid="17"/>
                                        </p:tgtEl>
                                      </p:cBhvr>
                                    </p:animEffect>
                                    <p:anim calcmode="lin" valueType="num">
                                      <p:cBhvr>
                                        <p:cTn id="8" dur="400" fill="hold"/>
                                        <p:tgtEl>
                                          <p:spTgt spid="17"/>
                                        </p:tgtEl>
                                        <p:attrNameLst>
                                          <p:attrName>ppt_x</p:attrName>
                                        </p:attrNameLst>
                                      </p:cBhvr>
                                      <p:tavLst>
                                        <p:tav tm="0">
                                          <p:val>
                                            <p:strVal val="#ppt_x"/>
                                          </p:val>
                                        </p:tav>
                                        <p:tav tm="100000">
                                          <p:val>
                                            <p:strVal val="#ppt_x"/>
                                          </p:val>
                                        </p:tav>
                                      </p:tavLst>
                                    </p:anim>
                                    <p:anim calcmode="lin" valueType="num">
                                      <p:cBhvr>
                                        <p:cTn id="9" dur="400" fill="hold"/>
                                        <p:tgtEl>
                                          <p:spTgt spid="17"/>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43"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
                                        <p:tgtEl>
                                          <p:spTgt spid="17"/>
                                        </p:tgtEl>
                                      </p:cBhvr>
                                    </p:animEffect>
                                    <p:anim calcmode="lin" valueType="num">
                                      <p:cBhvr>
                                        <p:cTn id="16" dur="400" fill="hold"/>
                                        <p:tgtEl>
                                          <p:spTgt spid="17"/>
                                        </p:tgtEl>
                                        <p:attrNameLst>
                                          <p:attrName>ppt_x</p:attrName>
                                        </p:attrNameLst>
                                      </p:cBhvr>
                                      <p:tavLst>
                                        <p:tav tm="0">
                                          <p:val>
                                            <p:strVal val="#ppt_x"/>
                                          </p:val>
                                        </p:tav>
                                        <p:tav tm="100000">
                                          <p:val>
                                            <p:strVal val="#ppt_x"/>
                                          </p:val>
                                        </p:tav>
                                      </p:tavLst>
                                    </p:anim>
                                    <p:anim calcmode="lin" valueType="num">
                                      <p:cBhvr>
                                        <p:cTn id="17" dur="400" fill="hold"/>
                                        <p:tgtEl>
                                          <p:spTgt spid="17"/>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1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1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0" fill="hold">
                            <p:stCondLst>
                              <p:cond delay="2000"/>
                            </p:stCondLst>
                            <p:childTnLst>
                              <p:par>
                                <p:cTn id="21" presetID="43"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
                                        <p:tgtEl>
                                          <p:spTgt spid="6"/>
                                        </p:tgtEl>
                                      </p:cBhvr>
                                    </p:animEffect>
                                    <p:anim calcmode="lin" valueType="num">
                                      <p:cBhvr>
                                        <p:cTn id="24" dur="400" fill="hold"/>
                                        <p:tgtEl>
                                          <p:spTgt spid="6"/>
                                        </p:tgtEl>
                                        <p:attrNameLst>
                                          <p:attrName>ppt_x</p:attrName>
                                        </p:attrNameLst>
                                      </p:cBhvr>
                                      <p:tavLst>
                                        <p:tav tm="0">
                                          <p:val>
                                            <p:strVal val="#ppt_x"/>
                                          </p:val>
                                        </p:tav>
                                        <p:tav tm="100000">
                                          <p:val>
                                            <p:strVal val="#ppt_x"/>
                                          </p:val>
                                        </p:tav>
                                      </p:tavLst>
                                    </p:anim>
                                    <p:anim calcmode="lin" valueType="num">
                                      <p:cBhvr>
                                        <p:cTn id="25" dur="400" fill="hold"/>
                                        <p:tgtEl>
                                          <p:spTgt spid="6"/>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8" fill="hold">
                            <p:stCondLst>
                              <p:cond delay="3000"/>
                            </p:stCondLst>
                            <p:childTnLst>
                              <p:par>
                                <p:cTn id="29" presetID="47"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43"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
                                        <p:tgtEl>
                                          <p:spTgt spid="5"/>
                                        </p:tgtEl>
                                      </p:cBhvr>
                                    </p:animEffect>
                                    <p:anim calcmode="lin" valueType="num">
                                      <p:cBhvr>
                                        <p:cTn id="38" dur="400" fill="hold"/>
                                        <p:tgtEl>
                                          <p:spTgt spid="5"/>
                                        </p:tgtEl>
                                        <p:attrNameLst>
                                          <p:attrName>ppt_x</p:attrName>
                                        </p:attrNameLst>
                                      </p:cBhvr>
                                      <p:tavLst>
                                        <p:tav tm="0">
                                          <p:val>
                                            <p:strVal val="#ppt_x"/>
                                          </p:val>
                                        </p:tav>
                                        <p:tav tm="100000">
                                          <p:val>
                                            <p:strVal val="#ppt_x"/>
                                          </p:val>
                                        </p:tav>
                                      </p:tavLst>
                                    </p:anim>
                                    <p:anim calcmode="lin" valueType="num">
                                      <p:cBhvr>
                                        <p:cTn id="39" dur="400" fill="hold"/>
                                        <p:tgtEl>
                                          <p:spTgt spid="5"/>
                                        </p:tgtEl>
                                        <p:attrNameLst>
                                          <p:attrName>ppt_y</p:attrName>
                                        </p:attrNameLst>
                                      </p:cBhvr>
                                      <p:tavLst>
                                        <p:tav tm="0">
                                          <p:val>
                                            <p:strVal val="#ppt_y+0.31"/>
                                          </p:val>
                                        </p:tav>
                                        <p:tav tm="100000">
                                          <p:val>
                                            <p:strVal val="#ppt_y+0.31"/>
                                          </p:val>
                                        </p:tav>
                                      </p:tavLst>
                                    </p:anim>
                                    <p:anim calcmode="lin" valueType="num">
                                      <p:cBhvr>
                                        <p:cTn id="4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фон5.jpg"/>
          <p:cNvPicPr>
            <a:picLocks noChangeAspect="1"/>
          </p:cNvPicPr>
          <p:nvPr/>
        </p:nvPicPr>
        <p:blipFill>
          <a:blip r:embed="rId3" cstate="print"/>
          <a:stretch>
            <a:fillRect/>
          </a:stretch>
        </p:blipFill>
        <p:spPr>
          <a:xfrm>
            <a:off x="0" y="-315416"/>
            <a:ext cx="9144000" cy="7893496"/>
          </a:xfrm>
          <a:prstGeom prst="rect">
            <a:avLst/>
          </a:prstGeom>
        </p:spPr>
      </p:pic>
      <p:sp>
        <p:nvSpPr>
          <p:cNvPr id="2" name="Заголовок 1"/>
          <p:cNvSpPr>
            <a:spLocks noGrp="1"/>
          </p:cNvSpPr>
          <p:nvPr>
            <p:ph type="title"/>
          </p:nvPr>
        </p:nvSpPr>
        <p:spPr>
          <a:xfrm>
            <a:off x="1475656" y="0"/>
            <a:ext cx="6768752" cy="4437112"/>
          </a:xfrm>
        </p:spPr>
        <p:txBody>
          <a:bodyPr>
            <a:noAutofit/>
          </a:bodyPr>
          <a:lstStyle/>
          <a:p>
            <a:pPr algn="l"/>
            <a:r>
              <a:rPr lang="ru-RU" sz="2000" b="1" i="1" dirty="0" err="1" smtClean="0">
                <a:solidFill>
                  <a:schemeClr val="accent3">
                    <a:lumMod val="50000"/>
                  </a:schemeClr>
                </a:solidFill>
                <a:latin typeface="Times New Roman" pitchFamily="18" charset="0"/>
                <a:cs typeface="Times New Roman" pitchFamily="18" charset="0"/>
              </a:rPr>
              <a:t>Старцева</a:t>
            </a:r>
            <a:r>
              <a:rPr lang="ru-RU" sz="2000" b="1" i="1" dirty="0" smtClean="0">
                <a:solidFill>
                  <a:schemeClr val="accent3">
                    <a:lumMod val="50000"/>
                  </a:schemeClr>
                </a:solidFill>
                <a:latin typeface="Times New Roman" pitchFamily="18" charset="0"/>
                <a:cs typeface="Times New Roman" pitchFamily="18" charset="0"/>
              </a:rPr>
              <a:t> Н. « Сказки с ёлки»</a:t>
            </a:r>
            <a:br>
              <a:rPr lang="ru-RU" sz="2000" b="1" i="1" dirty="0" smtClean="0">
                <a:solidFill>
                  <a:schemeClr val="accent3">
                    <a:lumMod val="50000"/>
                  </a:schemeClr>
                </a:solidFill>
                <a:latin typeface="Times New Roman" pitchFamily="18" charset="0"/>
                <a:cs typeface="Times New Roman" pitchFamily="18" charset="0"/>
              </a:rPr>
            </a:br>
            <a:r>
              <a:rPr lang="ru-RU" sz="2000" b="1" i="1" dirty="0" err="1" smtClean="0">
                <a:solidFill>
                  <a:schemeClr val="accent3">
                    <a:lumMod val="50000"/>
                  </a:schemeClr>
                </a:solidFill>
                <a:latin typeface="Times New Roman" pitchFamily="18" charset="0"/>
                <a:cs typeface="Times New Roman" pitchFamily="18" charset="0"/>
              </a:rPr>
              <a:t>Мокиенко</a:t>
            </a:r>
            <a:r>
              <a:rPr lang="ru-RU" sz="2000" b="1" i="1" dirty="0" smtClean="0">
                <a:solidFill>
                  <a:schemeClr val="accent3">
                    <a:lumMod val="50000"/>
                  </a:schemeClr>
                </a:solidFill>
                <a:latin typeface="Times New Roman" pitchFamily="18" charset="0"/>
                <a:cs typeface="Times New Roman" pitchFamily="18" charset="0"/>
              </a:rPr>
              <a:t> М. «Как Бабы - Яги, новый год встречали»</a:t>
            </a:r>
            <a:br>
              <a:rPr lang="ru-RU" sz="2000" b="1" i="1" dirty="0" smtClean="0">
                <a:solidFill>
                  <a:schemeClr val="accent3">
                    <a:lumMod val="50000"/>
                  </a:schemeClr>
                </a:solidFill>
                <a:latin typeface="Times New Roman" pitchFamily="18" charset="0"/>
                <a:cs typeface="Times New Roman" pitchFamily="18" charset="0"/>
              </a:rPr>
            </a:br>
            <a:r>
              <a:rPr lang="ru-RU" sz="2000" b="1" i="1" dirty="0" smtClean="0">
                <a:solidFill>
                  <a:schemeClr val="accent3">
                    <a:lumMod val="50000"/>
                  </a:schemeClr>
                </a:solidFill>
                <a:latin typeface="Times New Roman" pitchFamily="18" charset="0"/>
                <a:cs typeface="Times New Roman" pitchFamily="18" charset="0"/>
              </a:rPr>
              <a:t>Гофман Э. «Щелкунчик и мышиный король»</a:t>
            </a:r>
            <a:br>
              <a:rPr lang="ru-RU" sz="2000" b="1" i="1" dirty="0" smtClean="0">
                <a:solidFill>
                  <a:schemeClr val="accent3">
                    <a:lumMod val="50000"/>
                  </a:schemeClr>
                </a:solidFill>
                <a:latin typeface="Times New Roman" pitchFamily="18" charset="0"/>
                <a:cs typeface="Times New Roman" pitchFamily="18" charset="0"/>
              </a:rPr>
            </a:br>
            <a:r>
              <a:rPr lang="ru-RU" sz="2000" b="1" i="1" dirty="0">
                <a:solidFill>
                  <a:schemeClr val="accent3">
                    <a:lumMod val="50000"/>
                  </a:schemeClr>
                </a:solidFill>
                <a:latin typeface="Times New Roman" pitchFamily="18" charset="0"/>
                <a:cs typeface="Times New Roman" pitchFamily="18" charset="0"/>
              </a:rPr>
              <a:t>Т</a:t>
            </a:r>
            <a:r>
              <a:rPr lang="ru-RU" sz="2000" b="1" i="1" dirty="0" smtClean="0">
                <a:solidFill>
                  <a:schemeClr val="accent3">
                    <a:lumMod val="50000"/>
                  </a:schemeClr>
                </a:solidFill>
                <a:latin typeface="Times New Roman" pitchFamily="18" charset="0"/>
                <a:cs typeface="Times New Roman" pitchFamily="18" charset="0"/>
              </a:rPr>
              <a:t>ерентьева И. «Сказки Деда Мороза и Снегурочки»</a:t>
            </a:r>
            <a:br>
              <a:rPr lang="ru-RU" sz="2000" b="1" i="1" dirty="0" smtClean="0">
                <a:solidFill>
                  <a:schemeClr val="accent3">
                    <a:lumMod val="50000"/>
                  </a:schemeClr>
                </a:solidFill>
                <a:latin typeface="Times New Roman" pitchFamily="18" charset="0"/>
                <a:cs typeface="Times New Roman" pitchFamily="18" charset="0"/>
              </a:rPr>
            </a:br>
            <a:r>
              <a:rPr lang="ru-RU" sz="2000" b="1" i="1" dirty="0" smtClean="0">
                <a:latin typeface="Times New Roman" pitchFamily="18" charset="0"/>
                <a:cs typeface="Times New Roman" pitchFamily="18" charset="0"/>
              </a:rPr>
              <a:t/>
            </a:r>
            <a:br>
              <a:rPr lang="ru-RU" sz="2000" b="1" i="1" dirty="0" smtClean="0">
                <a:latin typeface="Times New Roman" pitchFamily="18" charset="0"/>
                <a:cs typeface="Times New Roman" pitchFamily="18" charset="0"/>
              </a:rPr>
            </a:br>
            <a:r>
              <a:rPr lang="ru-RU" sz="2000" b="1" i="1" dirty="0" smtClean="0">
                <a:solidFill>
                  <a:srgbClr val="C00000"/>
                </a:solidFill>
                <a:latin typeface="Times New Roman" pitchFamily="18" charset="0"/>
                <a:cs typeface="Times New Roman" pitchFamily="18" charset="0"/>
              </a:rPr>
              <a:t>Все действия в этих книгах происходят в Новый год. В компании Деда Мороза и Снегурочки вас ждут увлекательные чудеса и приключения. На страницах этих книг вы встретитесь с лесными жителями, драконом, черным вороном, Мышиным королём.  С весёлыми Бабками- </a:t>
            </a:r>
            <a:r>
              <a:rPr lang="ru-RU" sz="2000" b="1" i="1" dirty="0" err="1" smtClean="0">
                <a:solidFill>
                  <a:srgbClr val="C00000"/>
                </a:solidFill>
                <a:latin typeface="Times New Roman" pitchFamily="18" charset="0"/>
                <a:cs typeface="Times New Roman" pitchFamily="18" charset="0"/>
              </a:rPr>
              <a:t>Ёжками</a:t>
            </a:r>
            <a:r>
              <a:rPr lang="ru-RU" sz="2000" b="1" i="1" dirty="0" smtClean="0">
                <a:solidFill>
                  <a:srgbClr val="C00000"/>
                </a:solidFill>
                <a:latin typeface="Times New Roman" pitchFamily="18" charset="0"/>
                <a:cs typeface="Times New Roman" pitchFamily="18" charset="0"/>
              </a:rPr>
              <a:t> и о том, как коварный Кощей Бессмертный задумал обмануть Деда Мороза. И если бы не три сестры….</a:t>
            </a:r>
            <a:br>
              <a:rPr lang="ru-RU" sz="2000" b="1" i="1" dirty="0" smtClean="0">
                <a:solidFill>
                  <a:srgbClr val="C00000"/>
                </a:solidFill>
                <a:latin typeface="Times New Roman" pitchFamily="18" charset="0"/>
                <a:cs typeface="Times New Roman" pitchFamily="18" charset="0"/>
              </a:rPr>
            </a:br>
            <a:endParaRPr lang="ru-RU" sz="2000" b="1" i="1" dirty="0">
              <a:solidFill>
                <a:srgbClr val="C00000"/>
              </a:solidFill>
              <a:latin typeface="Times New Roman" pitchFamily="18" charset="0"/>
              <a:cs typeface="Times New Roman" pitchFamily="18" charset="0"/>
            </a:endParaRPr>
          </a:p>
        </p:txBody>
      </p:sp>
      <p:pic>
        <p:nvPicPr>
          <p:cNvPr id="6" name="Рисунок 5" descr="SAM_3168.JPG"/>
          <p:cNvPicPr>
            <a:picLocks noChangeAspect="1"/>
          </p:cNvPicPr>
          <p:nvPr/>
        </p:nvPicPr>
        <p:blipFill>
          <a:blip r:embed="rId4" cstate="print"/>
          <a:stretch>
            <a:fillRect/>
          </a:stretch>
        </p:blipFill>
        <p:spPr>
          <a:xfrm rot="1316954">
            <a:off x="6055492" y="4095420"/>
            <a:ext cx="1182325" cy="1617003"/>
          </a:xfrm>
          <a:prstGeom prst="rect">
            <a:avLst/>
          </a:prstGeom>
          <a:ln>
            <a:noFill/>
          </a:ln>
          <a:effectLst>
            <a:softEdge rad="112500"/>
          </a:effectLst>
        </p:spPr>
      </p:pic>
      <p:pic>
        <p:nvPicPr>
          <p:cNvPr id="7" name="Рисунок 6" descr="SAM_3158.JPG"/>
          <p:cNvPicPr>
            <a:picLocks noChangeAspect="1"/>
          </p:cNvPicPr>
          <p:nvPr/>
        </p:nvPicPr>
        <p:blipFill>
          <a:blip r:embed="rId5" cstate="print"/>
          <a:stretch>
            <a:fillRect/>
          </a:stretch>
        </p:blipFill>
        <p:spPr>
          <a:xfrm rot="1191748">
            <a:off x="3065661" y="4011264"/>
            <a:ext cx="1224649" cy="1944216"/>
          </a:xfrm>
          <a:prstGeom prst="rect">
            <a:avLst/>
          </a:prstGeom>
          <a:ln>
            <a:noFill/>
          </a:ln>
          <a:effectLst>
            <a:softEdge rad="112500"/>
          </a:effectLst>
        </p:spPr>
      </p:pic>
      <p:pic>
        <p:nvPicPr>
          <p:cNvPr id="8" name="Рисунок 7" descr="SAM_3156.JPG"/>
          <p:cNvPicPr>
            <a:picLocks noChangeAspect="1"/>
          </p:cNvPicPr>
          <p:nvPr/>
        </p:nvPicPr>
        <p:blipFill>
          <a:blip r:embed="rId6" cstate="print"/>
          <a:stretch>
            <a:fillRect/>
          </a:stretch>
        </p:blipFill>
        <p:spPr>
          <a:xfrm rot="1201659">
            <a:off x="1256829" y="4166653"/>
            <a:ext cx="1200970" cy="1457241"/>
          </a:xfrm>
          <a:prstGeom prst="rect">
            <a:avLst/>
          </a:prstGeom>
          <a:ln>
            <a:noFill/>
          </a:ln>
          <a:effectLst>
            <a:softEdge rad="112500"/>
          </a:effectLst>
        </p:spPr>
      </p:pic>
      <p:pic>
        <p:nvPicPr>
          <p:cNvPr id="9" name="Рисунок 8" descr="SAM_3174.JPG"/>
          <p:cNvPicPr>
            <a:picLocks noChangeAspect="1"/>
          </p:cNvPicPr>
          <p:nvPr/>
        </p:nvPicPr>
        <p:blipFill>
          <a:blip r:embed="rId7" cstate="print"/>
          <a:stretch>
            <a:fillRect/>
          </a:stretch>
        </p:blipFill>
        <p:spPr>
          <a:xfrm rot="1116897">
            <a:off x="4601313" y="4361912"/>
            <a:ext cx="1165573" cy="1728192"/>
          </a:xfrm>
          <a:prstGeom prst="rect">
            <a:avLst/>
          </a:prstGeom>
          <a:ln>
            <a:noFill/>
          </a:ln>
          <a:effectLst>
            <a:softEdge rad="112500"/>
          </a:effectLst>
        </p:spPr>
      </p:pic>
      <p:pic>
        <p:nvPicPr>
          <p:cNvPr id="10" name="Рисунок 9" descr="дед мороз1.gif"/>
          <p:cNvPicPr>
            <a:picLocks noChangeAspect="1"/>
          </p:cNvPicPr>
          <p:nvPr/>
        </p:nvPicPr>
        <p:blipFill>
          <a:blip r:embed="rId8" cstate="print"/>
          <a:stretch>
            <a:fillRect/>
          </a:stretch>
        </p:blipFill>
        <p:spPr>
          <a:xfrm>
            <a:off x="179512" y="5517232"/>
            <a:ext cx="2736304" cy="1168524"/>
          </a:xfrm>
          <a:prstGeom prst="rect">
            <a:avLst/>
          </a:prstGeom>
        </p:spPr>
      </p:pic>
      <p:pic>
        <p:nvPicPr>
          <p:cNvPr id="12" name="Рисунок 11" descr="елочная игрушка.gif"/>
          <p:cNvPicPr>
            <a:picLocks noChangeAspect="1"/>
          </p:cNvPicPr>
          <p:nvPr/>
        </p:nvPicPr>
        <p:blipFill>
          <a:blip r:embed="rId9" cstate="print"/>
          <a:stretch>
            <a:fillRect/>
          </a:stretch>
        </p:blipFill>
        <p:spPr>
          <a:xfrm>
            <a:off x="7452320" y="0"/>
            <a:ext cx="1691680" cy="1745432"/>
          </a:xfrm>
          <a:prstGeom prst="rect">
            <a:avLst/>
          </a:prstGeom>
        </p:spPr>
      </p:pic>
    </p:spTree>
  </p:cSld>
  <p:clrMapOvr>
    <a:masterClrMapping/>
  </p:clrMapOvr>
  <p:transition advClick="0" advTm="11060">
    <p:dissolv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8" presetClass="emph" presetSubtype="0" fill="hold" nodeType="afterEffect">
                                  <p:stCondLst>
                                    <p:cond delay="0"/>
                                  </p:stCondLst>
                                  <p:childTnLst>
                                    <p:animRot by="21600000">
                                      <p:cBhvr>
                                        <p:cTn id="12" dur="2000" fill="hold"/>
                                        <p:tgtEl>
                                          <p:spTgt spid="7"/>
                                        </p:tgtEl>
                                        <p:attrNameLst>
                                          <p:attrName>r</p:attrName>
                                        </p:attrNameLst>
                                      </p:cBhvr>
                                    </p:animRot>
                                  </p:childTnLst>
                                </p:cTn>
                              </p:par>
                            </p:childTnLst>
                          </p:cTn>
                        </p:par>
                        <p:par>
                          <p:cTn id="13" fill="hold">
                            <p:stCondLst>
                              <p:cond delay="3000"/>
                            </p:stCondLst>
                            <p:childTnLst>
                              <p:par>
                                <p:cTn id="14" presetID="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3500"/>
                            </p:stCondLst>
                            <p:childTnLst>
                              <p:par>
                                <p:cTn id="19" presetID="20"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edge">
                                      <p:cBhvr>
                                        <p:cTn id="21" dur="2000"/>
                                        <p:tgtEl>
                                          <p:spTgt spid="6"/>
                                        </p:tgtEl>
                                      </p:cBhvr>
                                    </p:animEffect>
                                  </p:childTnLst>
                                </p:cTn>
                              </p:par>
                            </p:childTnLst>
                          </p:cTn>
                        </p:par>
                        <p:par>
                          <p:cTn id="22" fill="hold">
                            <p:stCondLst>
                              <p:cond delay="5500"/>
                            </p:stCondLst>
                            <p:childTnLst>
                              <p:par>
                                <p:cTn id="23" presetID="20"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edge">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фон5.jpg"/>
          <p:cNvPicPr>
            <a:picLocks noChangeAspect="1"/>
          </p:cNvPicPr>
          <p:nvPr/>
        </p:nvPicPr>
        <p:blipFill>
          <a:blip r:embed="rId3"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1475656" y="620688"/>
            <a:ext cx="5976664" cy="4248472"/>
          </a:xfrm>
        </p:spPr>
        <p:txBody>
          <a:bodyPr>
            <a:noAutofit/>
          </a:bodyPr>
          <a:lstStyle/>
          <a:p>
            <a:pPr algn="l"/>
            <a:r>
              <a:rPr lang="ru-RU" sz="2000" b="1" dirty="0" smtClean="0">
                <a:solidFill>
                  <a:schemeClr val="accent3">
                    <a:lumMod val="50000"/>
                  </a:schemeClr>
                </a:solidFill>
                <a:latin typeface="Times New Roman" pitchFamily="18" charset="0"/>
                <a:cs typeface="Times New Roman" pitchFamily="18" charset="0"/>
              </a:rPr>
              <a:t>Фадеева С. « Случай в </a:t>
            </a:r>
            <a:r>
              <a:rPr lang="ru-RU" sz="2000" b="1" dirty="0" err="1" smtClean="0">
                <a:solidFill>
                  <a:schemeClr val="accent3">
                    <a:lumMod val="50000"/>
                  </a:schemeClr>
                </a:solidFill>
                <a:latin typeface="Times New Roman" pitchFamily="18" charset="0"/>
                <a:cs typeface="Times New Roman" pitchFamily="18" charset="0"/>
              </a:rPr>
              <a:t>Пингвинии</a:t>
            </a:r>
            <a:r>
              <a:rPr lang="ru-RU" sz="2000" b="1" dirty="0" smtClean="0">
                <a:solidFill>
                  <a:schemeClr val="accent3">
                    <a:lumMod val="50000"/>
                  </a:schemeClr>
                </a:solidFill>
                <a:latin typeface="Times New Roman" pitchFamily="18" charset="0"/>
                <a:cs typeface="Times New Roman" pitchFamily="18" charset="0"/>
              </a:rPr>
              <a:t>»</a:t>
            </a:r>
            <a:br>
              <a:rPr lang="ru-RU" sz="2000" b="1" dirty="0" smtClean="0">
                <a:solidFill>
                  <a:schemeClr val="accent3">
                    <a:lumMod val="50000"/>
                  </a:schemeClr>
                </a:solidFill>
                <a:latin typeface="Times New Roman" pitchFamily="18" charset="0"/>
                <a:cs typeface="Times New Roman" pitchFamily="18" charset="0"/>
              </a:rPr>
            </a:br>
            <a:r>
              <a:rPr lang="ru-RU" sz="2000" b="1" dirty="0" err="1" smtClean="0">
                <a:solidFill>
                  <a:schemeClr val="accent3">
                    <a:lumMod val="50000"/>
                  </a:schemeClr>
                </a:solidFill>
                <a:latin typeface="Times New Roman" pitchFamily="18" charset="0"/>
                <a:cs typeface="Times New Roman" pitchFamily="18" charset="0"/>
              </a:rPr>
              <a:t>Рудебьер</a:t>
            </a:r>
            <a:r>
              <a:rPr lang="ru-RU" sz="2000" b="1" dirty="0" smtClean="0">
                <a:solidFill>
                  <a:schemeClr val="accent3">
                    <a:lumMod val="50000"/>
                  </a:schemeClr>
                </a:solidFill>
                <a:latin typeface="Times New Roman" pitchFamily="18" charset="0"/>
                <a:cs typeface="Times New Roman" pitchFamily="18" charset="0"/>
              </a:rPr>
              <a:t> Л. « Зимняя сказка »</a:t>
            </a:r>
            <a:br>
              <a:rPr lang="ru-RU" sz="2000" b="1" dirty="0" smtClean="0">
                <a:solidFill>
                  <a:schemeClr val="accent3">
                    <a:lumMod val="50000"/>
                  </a:schemeClr>
                </a:solidFill>
                <a:latin typeface="Times New Roman" pitchFamily="18" charset="0"/>
                <a:cs typeface="Times New Roman" pitchFamily="18" charset="0"/>
              </a:rPr>
            </a:br>
            <a:r>
              <a:rPr lang="ru-RU" sz="2000" b="1" dirty="0" err="1" smtClean="0">
                <a:solidFill>
                  <a:schemeClr val="accent3">
                    <a:lumMod val="50000"/>
                  </a:schemeClr>
                </a:solidFill>
                <a:latin typeface="Times New Roman" pitchFamily="18" charset="0"/>
                <a:cs typeface="Times New Roman" pitchFamily="18" charset="0"/>
              </a:rPr>
              <a:t>Аймран</a:t>
            </a:r>
            <a:r>
              <a:rPr lang="ru-RU" sz="2000" b="1" dirty="0" smtClean="0">
                <a:solidFill>
                  <a:schemeClr val="accent3">
                    <a:lumMod val="50000"/>
                  </a:schemeClr>
                </a:solidFill>
                <a:latin typeface="Times New Roman" pitchFamily="18" charset="0"/>
                <a:cs typeface="Times New Roman" pitchFamily="18" charset="0"/>
              </a:rPr>
              <a:t> А. « Медвежонок и Новый год»</a:t>
            </a:r>
            <a:br>
              <a:rPr lang="ru-RU" sz="2000" b="1" dirty="0" smtClean="0">
                <a:solidFill>
                  <a:schemeClr val="accent3">
                    <a:lumMod val="50000"/>
                  </a:schemeClr>
                </a:solidFill>
                <a:latin typeface="Times New Roman" pitchFamily="18" charset="0"/>
                <a:cs typeface="Times New Roman" pitchFamily="18" charset="0"/>
              </a:rPr>
            </a:br>
            <a:r>
              <a:rPr lang="ru-RU" sz="2000" b="1" i="1" dirty="0" smtClean="0">
                <a:solidFill>
                  <a:srgbClr val="C00000"/>
                </a:solidFill>
                <a:latin typeface="Times New Roman" pitchFamily="18" charset="0"/>
                <a:cs typeface="Times New Roman" pitchFamily="18" charset="0"/>
              </a:rPr>
              <a:t>Эти сказочные истории случились в лесу. А началось все с того, что появился в лесу новый зверь- никому не знакомый, большой и страшный….медвежонок! А рыжий лис как раз отправился в чудесный лес поохотится на кроликов….Новогоднее волшебство, дружба, доброта, помогают героям справиться с трудностями и обрести настоящих друзей. А в Арктике, где зимой лютые морозы, расположилась удивительная страна </a:t>
            </a:r>
            <a:r>
              <a:rPr lang="ru-RU" sz="2000" b="1" i="1" dirty="0" err="1">
                <a:solidFill>
                  <a:srgbClr val="C00000"/>
                </a:solidFill>
                <a:latin typeface="Times New Roman" pitchFamily="18" charset="0"/>
                <a:cs typeface="Times New Roman" pitchFamily="18" charset="0"/>
              </a:rPr>
              <a:t>П</a:t>
            </a:r>
            <a:r>
              <a:rPr lang="ru-RU" sz="2000" b="1" i="1" dirty="0" err="1" smtClean="0">
                <a:solidFill>
                  <a:srgbClr val="C00000"/>
                </a:solidFill>
                <a:latin typeface="Times New Roman" pitchFamily="18" charset="0"/>
                <a:cs typeface="Times New Roman" pitchFamily="18" charset="0"/>
              </a:rPr>
              <a:t>ингвиния</a:t>
            </a:r>
            <a:r>
              <a:rPr lang="ru-RU" sz="2000" b="1" i="1" dirty="0" smtClean="0">
                <a:solidFill>
                  <a:srgbClr val="C00000"/>
                </a:solidFill>
                <a:latin typeface="Times New Roman" pitchFamily="18" charset="0"/>
                <a:cs typeface="Times New Roman" pitchFamily="18" charset="0"/>
              </a:rPr>
              <a:t>. Любознательный непоседа Пингви не даёт скучать не кому, ни маме, ни учителям, ни одноклассникам. Его так и манят затонувшие корабли, сокровища и путешествия….</a:t>
            </a:r>
            <a:endParaRPr lang="ru-RU" sz="2000" b="1" dirty="0">
              <a:solidFill>
                <a:schemeClr val="accent3">
                  <a:lumMod val="50000"/>
                </a:schemeClr>
              </a:solidFill>
              <a:latin typeface="Times New Roman" pitchFamily="18" charset="0"/>
              <a:cs typeface="Times New Roman" pitchFamily="18" charset="0"/>
            </a:endParaRPr>
          </a:p>
        </p:txBody>
      </p:sp>
      <p:pic>
        <p:nvPicPr>
          <p:cNvPr id="4" name="Рисунок 3" descr="SAM_3153.JPG"/>
          <p:cNvPicPr>
            <a:picLocks noChangeAspect="1"/>
          </p:cNvPicPr>
          <p:nvPr/>
        </p:nvPicPr>
        <p:blipFill>
          <a:blip r:embed="rId4" cstate="print"/>
          <a:stretch>
            <a:fillRect/>
          </a:stretch>
        </p:blipFill>
        <p:spPr>
          <a:xfrm rot="519075">
            <a:off x="6113919" y="5091633"/>
            <a:ext cx="1152127" cy="1440160"/>
          </a:xfrm>
          <a:prstGeom prst="rect">
            <a:avLst/>
          </a:prstGeom>
        </p:spPr>
      </p:pic>
      <p:pic>
        <p:nvPicPr>
          <p:cNvPr id="5" name="Рисунок 4" descr="SAM_3172.JPG"/>
          <p:cNvPicPr>
            <a:picLocks noChangeAspect="1"/>
          </p:cNvPicPr>
          <p:nvPr/>
        </p:nvPicPr>
        <p:blipFill>
          <a:blip r:embed="rId5" cstate="print"/>
          <a:stretch>
            <a:fillRect/>
          </a:stretch>
        </p:blipFill>
        <p:spPr>
          <a:xfrm rot="1181518">
            <a:off x="4104032" y="5485646"/>
            <a:ext cx="993070" cy="1241338"/>
          </a:xfrm>
          <a:prstGeom prst="rect">
            <a:avLst/>
          </a:prstGeom>
        </p:spPr>
      </p:pic>
      <p:pic>
        <p:nvPicPr>
          <p:cNvPr id="6" name="Рисунок 5" descr="SAM_3173.JPG"/>
          <p:cNvPicPr>
            <a:picLocks noChangeAspect="1"/>
          </p:cNvPicPr>
          <p:nvPr/>
        </p:nvPicPr>
        <p:blipFill>
          <a:blip r:embed="rId6" cstate="print"/>
          <a:stretch>
            <a:fillRect/>
          </a:stretch>
        </p:blipFill>
        <p:spPr>
          <a:xfrm rot="751562">
            <a:off x="2187184" y="5376367"/>
            <a:ext cx="1140301" cy="1374334"/>
          </a:xfrm>
          <a:prstGeom prst="rect">
            <a:avLst/>
          </a:prstGeom>
        </p:spPr>
      </p:pic>
      <p:pic>
        <p:nvPicPr>
          <p:cNvPr id="10" name="Рисунок 9" descr="пингвин.gif"/>
          <p:cNvPicPr>
            <a:picLocks noChangeAspect="1"/>
          </p:cNvPicPr>
          <p:nvPr/>
        </p:nvPicPr>
        <p:blipFill>
          <a:blip r:embed="rId7" cstate="print"/>
          <a:stretch>
            <a:fillRect/>
          </a:stretch>
        </p:blipFill>
        <p:spPr>
          <a:xfrm>
            <a:off x="0" y="4365104"/>
            <a:ext cx="1817134" cy="1971600"/>
          </a:xfrm>
          <a:prstGeom prst="rect">
            <a:avLst/>
          </a:prstGeom>
        </p:spPr>
      </p:pic>
      <p:pic>
        <p:nvPicPr>
          <p:cNvPr id="11" name="Рисунок 10" descr="игрушки3.gif"/>
          <p:cNvPicPr>
            <a:picLocks noChangeAspect="1"/>
          </p:cNvPicPr>
          <p:nvPr/>
        </p:nvPicPr>
        <p:blipFill>
          <a:blip r:embed="rId8" cstate="print"/>
          <a:stretch>
            <a:fillRect/>
          </a:stretch>
        </p:blipFill>
        <p:spPr>
          <a:xfrm>
            <a:off x="7112328" y="0"/>
            <a:ext cx="2031672" cy="3068960"/>
          </a:xfrm>
          <a:prstGeom prst="rect">
            <a:avLst/>
          </a:prstGeom>
        </p:spPr>
      </p:pic>
    </p:spTree>
  </p:cSld>
  <p:clrMapOvr>
    <a:masterClrMapping/>
  </p:clrMapOvr>
  <p:transition advClick="0" advTm="17784">
    <p:dissolv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xit" presetSubtype="0" fill="hold" nodeType="afterEffect">
                                  <p:stCondLst>
                                    <p:cond delay="0"/>
                                  </p:stCondLst>
                                  <p:childTnLst>
                                    <p:animEffect transition="out" filter="dissolv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par>
                          <p:cTn id="14" fill="hold">
                            <p:stCondLst>
                              <p:cond delay="1500"/>
                            </p:stCondLst>
                            <p:childTnLst>
                              <p:par>
                                <p:cTn id="15" presetID="50" presetClass="entr" presetSubtype="0" decel="10000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3"/>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фон5.jpg"/>
          <p:cNvPicPr>
            <a:picLocks noChangeAspect="1"/>
          </p:cNvPicPr>
          <p:nvPr/>
        </p:nvPicPr>
        <p:blipFill>
          <a:blip r:embed="rId3"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1547664" y="274638"/>
            <a:ext cx="6336704" cy="5242594"/>
          </a:xfrm>
        </p:spPr>
        <p:txBody>
          <a:bodyPr>
            <a:normAutofit fontScale="90000"/>
          </a:bodyPr>
          <a:lstStyle/>
          <a:p>
            <a:pPr algn="l"/>
            <a:r>
              <a:rPr lang="ru-RU" sz="2400" b="1" dirty="0" smtClean="0">
                <a:solidFill>
                  <a:schemeClr val="accent3">
                    <a:lumMod val="50000"/>
                  </a:schemeClr>
                </a:solidFill>
                <a:latin typeface="Times New Roman" pitchFamily="18" charset="0"/>
                <a:cs typeface="Times New Roman" pitchFamily="18" charset="0"/>
              </a:rPr>
              <a:t>  </a:t>
            </a:r>
            <a:r>
              <a:rPr lang="ru-RU" sz="2200" b="1" dirty="0" smtClean="0">
                <a:solidFill>
                  <a:schemeClr val="accent3">
                    <a:lumMod val="50000"/>
                  </a:schemeClr>
                </a:solidFill>
                <a:latin typeface="Times New Roman" pitchFamily="18" charset="0"/>
                <a:cs typeface="Times New Roman" pitchFamily="18" charset="0"/>
              </a:rPr>
              <a:t>Додж М.М. «Серебряные коньки</a:t>
            </a:r>
            <a:r>
              <a:rPr lang="ru-RU" sz="2400" b="1" dirty="0" smtClean="0">
                <a:solidFill>
                  <a:schemeClr val="accent3">
                    <a:lumMod val="50000"/>
                  </a:schemeClr>
                </a:solidFill>
                <a:latin typeface="Times New Roman" pitchFamily="18" charset="0"/>
                <a:cs typeface="Times New Roman" pitchFamily="18" charset="0"/>
              </a:rPr>
              <a:t>»</a:t>
            </a:r>
            <a:br>
              <a:rPr lang="ru-RU" sz="2400" b="1" dirty="0" smtClean="0">
                <a:solidFill>
                  <a:schemeClr val="accent3">
                    <a:lumMod val="50000"/>
                  </a:schemeClr>
                </a:solidFill>
                <a:latin typeface="Times New Roman" pitchFamily="18" charset="0"/>
                <a:cs typeface="Times New Roman" pitchFamily="18" charset="0"/>
              </a:rPr>
            </a:br>
            <a:r>
              <a:rPr lang="ru-RU" sz="2400" b="1" dirty="0" smtClean="0">
                <a:solidFill>
                  <a:schemeClr val="accent3">
                    <a:lumMod val="50000"/>
                  </a:schemeClr>
                </a:solidFill>
                <a:latin typeface="Times New Roman" pitchFamily="18" charset="0"/>
                <a:cs typeface="Times New Roman" pitchFamily="18" charset="0"/>
              </a:rPr>
              <a:t>  </a:t>
            </a:r>
            <a:r>
              <a:rPr lang="ru-RU" sz="2200" b="1" dirty="0" smtClean="0">
                <a:solidFill>
                  <a:schemeClr val="accent3">
                    <a:lumMod val="50000"/>
                  </a:schemeClr>
                </a:solidFill>
                <a:latin typeface="Times New Roman" pitchFamily="18" charset="0"/>
                <a:cs typeface="Times New Roman" pitchFamily="18" charset="0"/>
              </a:rPr>
              <a:t>Чарская Л. « Царевна Льдинка» </a:t>
            </a:r>
            <a:br>
              <a:rPr lang="ru-RU" sz="2200" b="1" dirty="0" smtClean="0">
                <a:solidFill>
                  <a:schemeClr val="accent3">
                    <a:lumMod val="50000"/>
                  </a:schemeClr>
                </a:solidFill>
                <a:latin typeface="Times New Roman" pitchFamily="18" charset="0"/>
                <a:cs typeface="Times New Roman" pitchFamily="18" charset="0"/>
              </a:rPr>
            </a:br>
            <a:r>
              <a:rPr lang="ru-RU" sz="2200" b="1" i="1" dirty="0" smtClean="0">
                <a:solidFill>
                  <a:srgbClr val="C00000"/>
                </a:solidFill>
                <a:latin typeface="Times New Roman" pitchFamily="18" charset="0"/>
                <a:cs typeface="Times New Roman" pitchFamily="18" charset="0"/>
              </a:rPr>
              <a:t>О жизни голландских детей о том, как   трудолюбие, упорство, целеустремленность и вера в чудеса брата и сестры помогли им преодолеть все испытания и стать творцами своего счастья. </a:t>
            </a:r>
            <a:r>
              <a:rPr lang="ru-RU" sz="2200" b="1" i="1" dirty="0">
                <a:solidFill>
                  <a:srgbClr val="C00000"/>
                </a:solidFill>
                <a:latin typeface="Times New Roman" pitchFamily="18" charset="0"/>
                <a:cs typeface="Times New Roman" pitchFamily="18" charset="0"/>
              </a:rPr>
              <a:t/>
            </a:r>
            <a:br>
              <a:rPr lang="ru-RU" sz="2200" b="1" i="1" dirty="0">
                <a:solidFill>
                  <a:srgbClr val="C00000"/>
                </a:solidFill>
                <a:latin typeface="Times New Roman" pitchFamily="18" charset="0"/>
                <a:cs typeface="Times New Roman" pitchFamily="18" charset="0"/>
              </a:rPr>
            </a:br>
            <a:r>
              <a:rPr lang="ru-RU" sz="2200" b="1" i="1" dirty="0" smtClean="0">
                <a:solidFill>
                  <a:srgbClr val="C00000"/>
                </a:solidFill>
                <a:latin typeface="Times New Roman" pitchFamily="18" charset="0"/>
                <a:cs typeface="Times New Roman" pitchFamily="18" charset="0"/>
              </a:rPr>
              <a:t>Удастся ли преодолеть трудности царевне Льдинке? Ведь она дочь самого властителя зимы, царя Холода. Прекрасней её нет во всём белом свете. Но задумал царь выдать замуж Льдинку за принца по имени Снег. Да вот беда не нравиться он ей. Рассердилась она на отца и ушла в свою комнату, где тихо – тихо к ней подбирается коварный мальчик Луч. Что же будет с холодной Льдинкой?</a:t>
            </a:r>
            <a:br>
              <a:rPr lang="ru-RU" sz="2200" b="1" i="1" dirty="0" smtClean="0">
                <a:solidFill>
                  <a:srgbClr val="C00000"/>
                </a:solidFill>
                <a:latin typeface="Times New Roman" pitchFamily="18" charset="0"/>
                <a:cs typeface="Times New Roman" pitchFamily="18" charset="0"/>
              </a:rPr>
            </a:br>
            <a:endParaRPr lang="ru-RU" sz="2200" b="1" i="1" dirty="0">
              <a:solidFill>
                <a:srgbClr val="C00000"/>
              </a:solidFill>
              <a:latin typeface="Times New Roman" pitchFamily="18" charset="0"/>
              <a:cs typeface="Times New Roman" pitchFamily="18" charset="0"/>
            </a:endParaRPr>
          </a:p>
        </p:txBody>
      </p:sp>
      <p:pic>
        <p:nvPicPr>
          <p:cNvPr id="4" name="Рисунок 3" descr="SAM_3165.JPG"/>
          <p:cNvPicPr>
            <a:picLocks noChangeAspect="1"/>
          </p:cNvPicPr>
          <p:nvPr/>
        </p:nvPicPr>
        <p:blipFill>
          <a:blip r:embed="rId4" cstate="print"/>
          <a:stretch>
            <a:fillRect/>
          </a:stretch>
        </p:blipFill>
        <p:spPr>
          <a:xfrm rot="808051">
            <a:off x="5310061" y="4848488"/>
            <a:ext cx="1240786" cy="1537668"/>
          </a:xfrm>
          <a:prstGeom prst="rect">
            <a:avLst/>
          </a:prstGeom>
          <a:ln>
            <a:noFill/>
          </a:ln>
          <a:effectLst>
            <a:softEdge rad="112500"/>
          </a:effectLst>
        </p:spPr>
      </p:pic>
      <p:pic>
        <p:nvPicPr>
          <p:cNvPr id="5" name="Рисунок 4" descr="SAM_3161.JPG"/>
          <p:cNvPicPr>
            <a:picLocks noChangeAspect="1"/>
          </p:cNvPicPr>
          <p:nvPr/>
        </p:nvPicPr>
        <p:blipFill>
          <a:blip r:embed="rId5" cstate="print"/>
          <a:stretch>
            <a:fillRect/>
          </a:stretch>
        </p:blipFill>
        <p:spPr>
          <a:xfrm>
            <a:off x="7596336" y="1412776"/>
            <a:ext cx="1080120" cy="1556792"/>
          </a:xfrm>
          <a:prstGeom prst="rect">
            <a:avLst/>
          </a:prstGeom>
          <a:ln>
            <a:noFill/>
          </a:ln>
          <a:effectLst>
            <a:softEdge rad="112500"/>
          </a:effectLst>
        </p:spPr>
      </p:pic>
      <p:pic>
        <p:nvPicPr>
          <p:cNvPr id="8" name="Рисунок 7" descr="игрушка11.gif"/>
          <p:cNvPicPr>
            <a:picLocks noChangeAspect="1"/>
          </p:cNvPicPr>
          <p:nvPr/>
        </p:nvPicPr>
        <p:blipFill>
          <a:blip r:embed="rId6" cstate="print"/>
          <a:stretch>
            <a:fillRect/>
          </a:stretch>
        </p:blipFill>
        <p:spPr>
          <a:xfrm rot="1206430">
            <a:off x="8021171" y="-22517"/>
            <a:ext cx="1116632" cy="1412776"/>
          </a:xfrm>
          <a:prstGeom prst="rect">
            <a:avLst/>
          </a:prstGeom>
        </p:spPr>
      </p:pic>
      <p:pic>
        <p:nvPicPr>
          <p:cNvPr id="10" name="Рисунок 9" descr="дед мороз2.gif"/>
          <p:cNvPicPr>
            <a:picLocks noChangeAspect="1"/>
          </p:cNvPicPr>
          <p:nvPr/>
        </p:nvPicPr>
        <p:blipFill>
          <a:blip r:embed="rId7" cstate="print"/>
          <a:stretch>
            <a:fillRect/>
          </a:stretch>
        </p:blipFill>
        <p:spPr>
          <a:xfrm>
            <a:off x="539552" y="5589240"/>
            <a:ext cx="4286250" cy="1009650"/>
          </a:xfrm>
          <a:prstGeom prst="rect">
            <a:avLst/>
          </a:prstGeom>
        </p:spPr>
      </p:pic>
    </p:spTree>
  </p:cSld>
  <p:clrMapOvr>
    <a:masterClrMapping/>
  </p:clrMapOvr>
  <p:transition advClick="0" advTm="14118">
    <p:dissolv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par>
                          <p:cTn id="14" fill="hold">
                            <p:stCondLst>
                              <p:cond delay="2000"/>
                            </p:stCondLst>
                            <p:childTnLst>
                              <p:par>
                                <p:cTn id="15" presetID="2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фон5.jpg"/>
          <p:cNvPicPr>
            <a:picLocks noChangeAspect="1"/>
          </p:cNvPicPr>
          <p:nvPr/>
        </p:nvPicPr>
        <p:blipFill>
          <a:blip r:embed="rId3"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1475656" y="0"/>
            <a:ext cx="6912768" cy="5373216"/>
          </a:xfrm>
        </p:spPr>
        <p:txBody>
          <a:bodyPr>
            <a:normAutofit/>
          </a:bodyPr>
          <a:lstStyle/>
          <a:p>
            <a:pPr algn="l"/>
            <a:r>
              <a:rPr lang="ru-RU" sz="3600" b="1" dirty="0" smtClean="0">
                <a:solidFill>
                  <a:srgbClr val="FF0000"/>
                </a:solidFill>
                <a:latin typeface="Times New Roman" pitchFamily="18" charset="0"/>
                <a:cs typeface="Times New Roman" pitchFamily="18" charset="0"/>
              </a:rPr>
              <a:t>Чтения про приключения</a:t>
            </a:r>
            <a:br>
              <a:rPr lang="ru-RU" sz="3600" b="1" dirty="0" smtClean="0">
                <a:solidFill>
                  <a:srgbClr val="FF0000"/>
                </a:solidFill>
                <a:latin typeface="Times New Roman" pitchFamily="18" charset="0"/>
                <a:cs typeface="Times New Roman" pitchFamily="18" charset="0"/>
              </a:rPr>
            </a:br>
            <a:r>
              <a:rPr lang="ru-RU" sz="3600" b="1" dirty="0" smtClean="0">
                <a:solidFill>
                  <a:srgbClr val="FF0000"/>
                </a:solidFill>
                <a:latin typeface="Times New Roman" pitchFamily="18" charset="0"/>
                <a:cs typeface="Times New Roman" pitchFamily="18" charset="0"/>
              </a:rPr>
              <a:t>  </a:t>
            </a:r>
            <a:r>
              <a:rPr lang="ru-RU" sz="2000" b="1" dirty="0" smtClean="0">
                <a:solidFill>
                  <a:schemeClr val="accent3">
                    <a:lumMod val="50000"/>
                  </a:schemeClr>
                </a:solidFill>
                <a:latin typeface="Times New Roman" pitchFamily="18" charset="0"/>
                <a:cs typeface="Times New Roman" pitchFamily="18" charset="0"/>
              </a:rPr>
              <a:t>Усачёв А. « Почта деда Мороза»</a:t>
            </a:r>
            <a:br>
              <a:rPr lang="ru-RU" sz="2000" b="1" dirty="0" smtClean="0">
                <a:solidFill>
                  <a:schemeClr val="accent3">
                    <a:lumMod val="50000"/>
                  </a:schemeClr>
                </a:solidFill>
                <a:latin typeface="Times New Roman" pitchFamily="18" charset="0"/>
                <a:cs typeface="Times New Roman" pitchFamily="18" charset="0"/>
              </a:rPr>
            </a:br>
            <a:r>
              <a:rPr lang="ru-RU" sz="2000" b="1" dirty="0" smtClean="0">
                <a:solidFill>
                  <a:schemeClr val="accent3">
                    <a:lumMod val="50000"/>
                  </a:schemeClr>
                </a:solidFill>
                <a:latin typeface="Times New Roman" pitchFamily="18" charset="0"/>
                <a:cs typeface="Times New Roman" pitchFamily="18" charset="0"/>
              </a:rPr>
              <a:t>   « Путешествие на айсберге»</a:t>
            </a:r>
            <a:br>
              <a:rPr lang="ru-RU" sz="2000" b="1" dirty="0" smtClean="0">
                <a:solidFill>
                  <a:schemeClr val="accent3">
                    <a:lumMod val="50000"/>
                  </a:schemeClr>
                </a:solidFill>
                <a:latin typeface="Times New Roman" pitchFamily="18" charset="0"/>
                <a:cs typeface="Times New Roman" pitchFamily="18" charset="0"/>
              </a:rPr>
            </a:br>
            <a:r>
              <a:rPr lang="ru-RU" sz="2000" b="1" dirty="0" smtClean="0">
                <a:solidFill>
                  <a:schemeClr val="accent3">
                    <a:lumMod val="50000"/>
                  </a:schemeClr>
                </a:solidFill>
                <a:latin typeface="Times New Roman" pitchFamily="18" charset="0"/>
                <a:cs typeface="Times New Roman" pitchFamily="18" charset="0"/>
              </a:rPr>
              <a:t>   «Чудеса в </a:t>
            </a:r>
            <a:r>
              <a:rPr lang="ru-RU" sz="2000" b="1" dirty="0" err="1" smtClean="0">
                <a:solidFill>
                  <a:schemeClr val="accent3">
                    <a:lumMod val="50000"/>
                  </a:schemeClr>
                </a:solidFill>
                <a:latin typeface="Times New Roman" pitchFamily="18" charset="0"/>
                <a:cs typeface="Times New Roman" pitchFamily="18" charset="0"/>
              </a:rPr>
              <a:t>Дедморозовке</a:t>
            </a:r>
            <a:r>
              <a:rPr lang="ru-RU" sz="2000" b="1" dirty="0" smtClean="0">
                <a:solidFill>
                  <a:schemeClr val="accent3">
                    <a:lumMod val="50000"/>
                  </a:schemeClr>
                </a:solidFill>
                <a:latin typeface="Times New Roman" pitchFamily="18" charset="0"/>
                <a:cs typeface="Times New Roman" pitchFamily="18" charset="0"/>
              </a:rPr>
              <a:t>»</a:t>
            </a:r>
            <a:br>
              <a:rPr lang="ru-RU" sz="2000" b="1" dirty="0" smtClean="0">
                <a:solidFill>
                  <a:schemeClr val="accent3">
                    <a:lumMod val="50000"/>
                  </a:schemeClr>
                </a:solidFill>
                <a:latin typeface="Times New Roman" pitchFamily="18" charset="0"/>
                <a:cs typeface="Times New Roman" pitchFamily="18" charset="0"/>
              </a:rPr>
            </a:br>
            <a:r>
              <a:rPr lang="ru-RU" sz="2000" b="1" dirty="0" smtClean="0">
                <a:solidFill>
                  <a:schemeClr val="accent3">
                    <a:lumMod val="50000"/>
                  </a:schemeClr>
                </a:solidFill>
                <a:latin typeface="Times New Roman" pitchFamily="18" charset="0"/>
                <a:cs typeface="Times New Roman" pitchFamily="18" charset="0"/>
              </a:rPr>
              <a:t>    « Школа Снеговиков»</a:t>
            </a:r>
            <a:r>
              <a:rPr lang="ru-RU" sz="2700" b="1" dirty="0" smtClean="0">
                <a:solidFill>
                  <a:schemeClr val="accent3">
                    <a:lumMod val="50000"/>
                  </a:schemeClr>
                </a:solidFill>
                <a:latin typeface="Times New Roman" pitchFamily="18" charset="0"/>
                <a:cs typeface="Times New Roman" pitchFamily="18" charset="0"/>
              </a:rPr>
              <a:t/>
            </a:r>
            <a:br>
              <a:rPr lang="ru-RU" sz="2700" b="1" dirty="0" smtClean="0">
                <a:solidFill>
                  <a:schemeClr val="accent3">
                    <a:lumMod val="50000"/>
                  </a:schemeClr>
                </a:solidFill>
                <a:latin typeface="Times New Roman" pitchFamily="18" charset="0"/>
                <a:cs typeface="Times New Roman" pitchFamily="18" charset="0"/>
              </a:rPr>
            </a:br>
            <a:r>
              <a:rPr lang="ru-RU" sz="2000" b="1" i="1" dirty="0" smtClean="0">
                <a:solidFill>
                  <a:srgbClr val="C00000"/>
                </a:solidFill>
                <a:latin typeface="Times New Roman" pitchFamily="18" charset="0"/>
                <a:cs typeface="Times New Roman" pitchFamily="18" charset="0"/>
              </a:rPr>
              <a:t>Далеко на севере, где- то в Архангельске, есть небольшая деревня </a:t>
            </a:r>
            <a:r>
              <a:rPr lang="ru-RU" sz="2000" b="1" i="1" dirty="0" err="1" smtClean="0">
                <a:solidFill>
                  <a:srgbClr val="C00000"/>
                </a:solidFill>
                <a:latin typeface="Times New Roman" pitchFamily="18" charset="0"/>
                <a:cs typeface="Times New Roman" pitchFamily="18" charset="0"/>
              </a:rPr>
              <a:t>Дедморозовка</a:t>
            </a:r>
            <a:r>
              <a:rPr lang="ru-RU" sz="2000" b="1" i="1" dirty="0" smtClean="0">
                <a:solidFill>
                  <a:srgbClr val="C00000"/>
                </a:solidFill>
                <a:latin typeface="Times New Roman" pitchFamily="18" charset="0"/>
                <a:cs typeface="Times New Roman" pitchFamily="18" charset="0"/>
              </a:rPr>
              <a:t>, в которой живут Дед Мороз и его внучка </a:t>
            </a:r>
            <a:r>
              <a:rPr lang="ru-RU" sz="2000" b="1" i="1" dirty="0" err="1" smtClean="0">
                <a:solidFill>
                  <a:srgbClr val="C00000"/>
                </a:solidFill>
                <a:latin typeface="Times New Roman" pitchFamily="18" charset="0"/>
                <a:cs typeface="Times New Roman" pitchFamily="18" charset="0"/>
              </a:rPr>
              <a:t>Снегурочка,а</a:t>
            </a:r>
            <a:r>
              <a:rPr lang="ru-RU" sz="2000" b="1" i="1" dirty="0" smtClean="0">
                <a:solidFill>
                  <a:srgbClr val="C00000"/>
                </a:solidFill>
                <a:latin typeface="Times New Roman" pitchFamily="18" charset="0"/>
                <a:cs typeface="Times New Roman" pitchFamily="18" charset="0"/>
              </a:rPr>
              <a:t>  ещё помощники снеговики и </a:t>
            </a:r>
            <a:r>
              <a:rPr lang="ru-RU" sz="2000" b="1" i="1" dirty="0" err="1" smtClean="0">
                <a:solidFill>
                  <a:srgbClr val="C00000"/>
                </a:solidFill>
                <a:latin typeface="Times New Roman" pitchFamily="18" charset="0"/>
                <a:cs typeface="Times New Roman" pitchFamily="18" charset="0"/>
              </a:rPr>
              <a:t>снеговички</a:t>
            </a:r>
            <a:r>
              <a:rPr lang="ru-RU" sz="2000" b="1" i="1" dirty="0" smtClean="0">
                <a:solidFill>
                  <a:srgbClr val="C00000"/>
                </a:solidFill>
                <a:latin typeface="Times New Roman" pitchFamily="18" charset="0"/>
                <a:cs typeface="Times New Roman" pitchFamily="18" charset="0"/>
              </a:rPr>
              <a:t>.</a:t>
            </a:r>
            <a:br>
              <a:rPr lang="ru-RU" sz="2000" b="1" i="1" dirty="0" smtClean="0">
                <a:solidFill>
                  <a:srgbClr val="C00000"/>
                </a:solidFill>
                <a:latin typeface="Times New Roman" pitchFamily="18" charset="0"/>
                <a:cs typeface="Times New Roman" pitchFamily="18" charset="0"/>
              </a:rPr>
            </a:br>
            <a:r>
              <a:rPr lang="ru-RU" sz="2000" b="1" i="1" dirty="0" smtClean="0">
                <a:solidFill>
                  <a:srgbClr val="C00000"/>
                </a:solidFill>
                <a:latin typeface="Times New Roman" pitchFamily="18" charset="0"/>
                <a:cs typeface="Times New Roman" pitchFamily="18" charset="0"/>
              </a:rPr>
              <a:t> С их приключениями, чудесами, волшебством, путешествиями и даже  школой для снеговиков, вы познакомитесь на страницах этих увлекательных книг.</a:t>
            </a:r>
            <a:br>
              <a:rPr lang="ru-RU" sz="2000" b="1" i="1" dirty="0" smtClean="0">
                <a:solidFill>
                  <a:srgbClr val="C00000"/>
                </a:solidFill>
                <a:latin typeface="Times New Roman" pitchFamily="18" charset="0"/>
                <a:cs typeface="Times New Roman" pitchFamily="18" charset="0"/>
              </a:rPr>
            </a:br>
            <a:endParaRPr lang="ru-RU" sz="2000" b="1" i="1" dirty="0">
              <a:solidFill>
                <a:srgbClr val="C00000"/>
              </a:solidFill>
              <a:latin typeface="Times New Roman" pitchFamily="18" charset="0"/>
              <a:cs typeface="Times New Roman" pitchFamily="18" charset="0"/>
            </a:endParaRPr>
          </a:p>
        </p:txBody>
      </p:sp>
      <p:pic>
        <p:nvPicPr>
          <p:cNvPr id="4" name="Рисунок 3" descr="SAM_3185.JPG"/>
          <p:cNvPicPr>
            <a:picLocks noChangeAspect="1"/>
          </p:cNvPicPr>
          <p:nvPr/>
        </p:nvPicPr>
        <p:blipFill>
          <a:blip r:embed="rId4" cstate="print"/>
          <a:stretch>
            <a:fillRect/>
          </a:stretch>
        </p:blipFill>
        <p:spPr>
          <a:xfrm rot="472198">
            <a:off x="3446481" y="4724857"/>
            <a:ext cx="1152128" cy="1519712"/>
          </a:xfrm>
          <a:prstGeom prst="rect">
            <a:avLst/>
          </a:prstGeom>
          <a:ln>
            <a:noFill/>
          </a:ln>
          <a:effectLst>
            <a:softEdge rad="112500"/>
          </a:effectLst>
        </p:spPr>
      </p:pic>
      <p:pic>
        <p:nvPicPr>
          <p:cNvPr id="5" name="Рисунок 4" descr="SAM_3180.JPG"/>
          <p:cNvPicPr>
            <a:picLocks noChangeAspect="1"/>
          </p:cNvPicPr>
          <p:nvPr/>
        </p:nvPicPr>
        <p:blipFill>
          <a:blip r:embed="rId5" cstate="print"/>
          <a:stretch>
            <a:fillRect/>
          </a:stretch>
        </p:blipFill>
        <p:spPr>
          <a:xfrm rot="490039">
            <a:off x="4817221" y="4660413"/>
            <a:ext cx="1224136" cy="1512168"/>
          </a:xfrm>
          <a:prstGeom prst="rect">
            <a:avLst/>
          </a:prstGeom>
          <a:ln>
            <a:noFill/>
          </a:ln>
          <a:effectLst>
            <a:softEdge rad="112500"/>
          </a:effectLst>
        </p:spPr>
      </p:pic>
      <p:pic>
        <p:nvPicPr>
          <p:cNvPr id="8" name="Рисунок 7" descr="SAM_3178.JPG"/>
          <p:cNvPicPr>
            <a:picLocks noChangeAspect="1"/>
          </p:cNvPicPr>
          <p:nvPr/>
        </p:nvPicPr>
        <p:blipFill>
          <a:blip r:embed="rId6" cstate="print"/>
          <a:stretch>
            <a:fillRect/>
          </a:stretch>
        </p:blipFill>
        <p:spPr>
          <a:xfrm rot="464268">
            <a:off x="6185338" y="4654891"/>
            <a:ext cx="1202858" cy="1584176"/>
          </a:xfrm>
          <a:prstGeom prst="rect">
            <a:avLst/>
          </a:prstGeom>
          <a:ln>
            <a:noFill/>
          </a:ln>
          <a:effectLst>
            <a:softEdge rad="112500"/>
          </a:effectLst>
        </p:spPr>
      </p:pic>
      <p:pic>
        <p:nvPicPr>
          <p:cNvPr id="9" name="Рисунок 8" descr="SAM_3171.JPG"/>
          <p:cNvPicPr>
            <a:picLocks noChangeAspect="1"/>
          </p:cNvPicPr>
          <p:nvPr/>
        </p:nvPicPr>
        <p:blipFill>
          <a:blip r:embed="rId7" cstate="print"/>
          <a:stretch>
            <a:fillRect/>
          </a:stretch>
        </p:blipFill>
        <p:spPr>
          <a:xfrm rot="605744">
            <a:off x="2102737" y="4669258"/>
            <a:ext cx="1138387" cy="1504206"/>
          </a:xfrm>
          <a:prstGeom prst="rect">
            <a:avLst/>
          </a:prstGeom>
          <a:ln>
            <a:noFill/>
          </a:ln>
          <a:effectLst>
            <a:softEdge rad="112500"/>
          </a:effectLst>
        </p:spPr>
      </p:pic>
      <p:pic>
        <p:nvPicPr>
          <p:cNvPr id="14" name="Рисунок 13" descr="снеговик2.gif"/>
          <p:cNvPicPr>
            <a:picLocks noChangeAspect="1"/>
          </p:cNvPicPr>
          <p:nvPr/>
        </p:nvPicPr>
        <p:blipFill>
          <a:blip r:embed="rId8" cstate="print"/>
          <a:stretch>
            <a:fillRect/>
          </a:stretch>
        </p:blipFill>
        <p:spPr>
          <a:xfrm>
            <a:off x="0" y="4509120"/>
            <a:ext cx="2051720" cy="2016224"/>
          </a:xfrm>
          <a:prstGeom prst="rect">
            <a:avLst/>
          </a:prstGeom>
        </p:spPr>
      </p:pic>
      <p:pic>
        <p:nvPicPr>
          <p:cNvPr id="10" name="Рисунок 9" descr="игрушка10.gif"/>
          <p:cNvPicPr>
            <a:picLocks noChangeAspect="1"/>
          </p:cNvPicPr>
          <p:nvPr/>
        </p:nvPicPr>
        <p:blipFill>
          <a:blip r:embed="rId9" cstate="print"/>
          <a:stretch>
            <a:fillRect/>
          </a:stretch>
        </p:blipFill>
        <p:spPr>
          <a:xfrm>
            <a:off x="7164288" y="188640"/>
            <a:ext cx="1777305" cy="2310005"/>
          </a:xfrm>
          <a:prstGeom prst="rect">
            <a:avLst/>
          </a:prstGeom>
        </p:spPr>
      </p:pic>
    </p:spTree>
  </p:cSld>
  <p:clrMapOvr>
    <a:masterClrMapping/>
  </p:clrMapOvr>
  <p:transition advClick="0" advTm="17581">
    <p:dissolv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3000"/>
                            </p:stCondLst>
                            <p:childTnLst>
                              <p:par>
                                <p:cTn id="26" presetID="15"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 calcmode="lin" valueType="num">
                                      <p:cBhvr>
                                        <p:cTn id="30"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4"/>
</p:tagLst>
</file>

<file path=ppt/tags/tag2.xml><?xml version="1.0" encoding="utf-8"?>
<p:tagLst xmlns:a="http://schemas.openxmlformats.org/drawingml/2006/main" xmlns:r="http://schemas.openxmlformats.org/officeDocument/2006/relationships" xmlns:p="http://schemas.openxmlformats.org/presentationml/2006/main">
  <p:tag name="TIMING" val="|2.9"/>
</p:tagLst>
</file>

<file path=ppt/tags/tag3.xml><?xml version="1.0" encoding="utf-8"?>
<p:tagLst xmlns:a="http://schemas.openxmlformats.org/drawingml/2006/main" xmlns:r="http://schemas.openxmlformats.org/officeDocument/2006/relationships" xmlns:p="http://schemas.openxmlformats.org/presentationml/2006/main">
  <p:tag name="TIMING" val="|3.7|1.9|1.9|1.6"/>
</p:tagLst>
</file>

<file path=ppt/tags/tag4.xml><?xml version="1.0" encoding="utf-8"?>
<p:tagLst xmlns:a="http://schemas.openxmlformats.org/drawingml/2006/main" xmlns:r="http://schemas.openxmlformats.org/officeDocument/2006/relationships" xmlns:p="http://schemas.openxmlformats.org/presentationml/2006/main">
  <p:tag name="TIMING" val="|1.5"/>
</p:tagLst>
</file>

<file path=ppt/tags/tag5.xml><?xml version="1.0" encoding="utf-8"?>
<p:tagLst xmlns:a="http://schemas.openxmlformats.org/drawingml/2006/main" xmlns:r="http://schemas.openxmlformats.org/officeDocument/2006/relationships" xmlns:p="http://schemas.openxmlformats.org/presentationml/2006/main">
  <p:tag name="TIMING" val="|11.8|7|1.4"/>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581</TotalTime>
  <Words>161</Words>
  <Application>Microsoft Office PowerPoint</Application>
  <PresentationFormat>Экран (4:3)</PresentationFormat>
  <Paragraphs>14</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МБУК Родионово – Несветайского района   «Межпоселенческая центральная библиотека»   Отдел детской литературы представляет!</vt:lpstr>
      <vt:lpstr>«Зимних сказок чудеса»       Виртуальная книжная выставка.</vt:lpstr>
      <vt:lpstr> Новый год и Рождество, зимнее каникулы –  это пора беззаботного и весёлого отдыха, для детей, время волшебства, его с нетерпением ждут все. Потому что Новый год – это праздники, веселье, смех. А ещё любимые книжки про зимние забавы, про Деда Мороза и Снегурочку, про душистую ёлочку и весёлых снеговиков. С лучшими стихами, сказками, приключениями и даже с детективными историями, мы хотим познакомить вас дорогие наши читатели. Устраивайтесь по удобнее, приятного просмотра!</vt:lpstr>
      <vt:lpstr>           Как блестит огнями ёлка…. «Новогодние стихи и сказка»  « С Новым годом»  Боркова Т. « Чудеса под Новый год» Берлова Т. « Зима» Белозёров Т. «Зимушка – зима»  В книгах собраны самые лучшие, самые добрые и весёлые стихи к Новому году. Выучив стихотворение из этих книг, вы смело можете отправляться на весёлый детский праздник. </vt:lpstr>
      <vt:lpstr>             Зимних сказок чудеса  «Морозко» «Снегурочка» «Лисичка сестричка и серый волк» Маршалова Т. « Зимнние приключения мышонка Пикса»  </vt:lpstr>
      <vt:lpstr>Старцева Н. « Сказки с ёлки» Мокиенко М. «Как Бабы - Яги, новый год встречали» Гофман Э. «Щелкунчик и мышиный король» Терентьева И. «Сказки Деда Мороза и Снегурочки»  Все действия в этих книгах происходят в Новый год. В компании Деда Мороза и Снегурочки вас ждут увлекательные чудеса и приключения. На страницах этих книг вы встретитесь с лесными жителями, драконом, черным вороном, Мышиным королём.  С весёлыми Бабками- Ёжками и о том, как коварный Кощей Бессмертный задумал обмануть Деда Мороза. И если бы не три сестры…. </vt:lpstr>
      <vt:lpstr>Фадеева С. « Случай в Пингвинии» Рудебьер Л. « Зимняя сказка » Аймран А. « Медвежонок и Новый год» Эти сказочные истории случились в лесу. А началось все с того, что появился в лесу новый зверь- никому не знакомый, большой и страшный….медвежонок! А рыжий лис как раз отправился в чудесный лес поохотится на кроликов….Новогоднее волшебство, дружба, доброта, помогают героям справиться с трудностями и обрести настоящих друзей. А в Арктике, где зимой лютые морозы, расположилась удивительная страна Пингвиния. Любознательный непоседа Пингви не даёт скучать не кому, ни маме, ни учителям, ни одноклассникам. Его так и манят затонувшие корабли, сокровища и путешествия….</vt:lpstr>
      <vt:lpstr>  Додж М.М. «Серебряные коньки»   Чарская Л. « Царевна Льдинка»  О жизни голландских детей о том, как   трудолюбие, упорство, целеустремленность и вера в чудеса брата и сестры помогли им преодолеть все испытания и стать творцами своего счастья.  Удастся ли преодолеть трудности царевне Льдинке? Ведь она дочь самого властителя зимы, царя Холода. Прекрасней её нет во всём белом свете. Но задумал царь выдать замуж Льдинку за принца по имени Снег. Да вот беда не нравиться он ей. Рассердилась она на отца и ушла в свою комнату, где тихо – тихо к ней подбирается коварный мальчик Луч. Что же будет с холодной Льдинкой? </vt:lpstr>
      <vt:lpstr>Чтения про приключения   Усачёв А. « Почта деда Мороза»    « Путешествие на айсберге»    «Чудеса в Дедморозовке»     « Школа Снеговиков» Далеко на севере, где- то в Архангельске, есть небольшая деревня Дедморозовка, в которой живут Дед Мороз и его внучка Снегурочка,а  ещё помощники снеговики и снеговички.  С их приключениями, чудесами, волшебством, путешествиями и даже  школой для снеговиков, вы познакомитесь на страницах этих увлекательных книг. </vt:lpstr>
      <vt:lpstr>Вольская И. « Замок Деда Мороза» Иванов А. « Загадка подслушанного разговора» Вильмонт Е. « Праздник с похищением»  Опасные расследования, похищения, увлекательные приключения и немного праздничных чудес, вас ждут на страницах новогодних детективов. </vt:lpstr>
      <vt:lpstr>  Пускай Рождественская сказка,  коснётся вас своим крылом. Сборник « Светлая ночь» «Чудо Рождественнской ночи» Диккенс И. « Рождественские песни»  Рождественская ночь всегда таит в себе загадку: предвкушение таинства, ожидания сказочных событий, надежду на свершения. Рассказы, песни, рождественские сказки, легенды и истории, объедены общей темой Рождества и святок – загадочных зимних дней, когда чудо так возможно.</vt:lpstr>
      <vt:lpstr>Спасибо за внимание.  До новых встреч, ждём вас в стенах нашей библиотеки.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User</cp:lastModifiedBy>
  <cp:revision>94</cp:revision>
  <dcterms:created xsi:type="dcterms:W3CDTF">2020-12-07T17:04:58Z</dcterms:created>
  <dcterms:modified xsi:type="dcterms:W3CDTF">2020-12-09T08:28:07Z</dcterms:modified>
</cp:coreProperties>
</file>